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57" r:id="rId2"/>
    <p:sldId id="258" r:id="rId3"/>
    <p:sldId id="259" r:id="rId4"/>
    <p:sldId id="287" r:id="rId5"/>
    <p:sldId id="288" r:id="rId6"/>
    <p:sldId id="260" r:id="rId7"/>
    <p:sldId id="261" r:id="rId8"/>
    <p:sldId id="262"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91" r:id="rId22"/>
    <p:sldId id="292" r:id="rId23"/>
    <p:sldId id="293" r:id="rId24"/>
    <p:sldId id="294" r:id="rId25"/>
    <p:sldId id="295" r:id="rId26"/>
    <p:sldId id="296" r:id="rId27"/>
    <p:sldId id="279" r:id="rId28"/>
    <p:sldId id="280" r:id="rId29"/>
    <p:sldId id="281" r:id="rId30"/>
    <p:sldId id="282" r:id="rId31"/>
    <p:sldId id="283" r:id="rId32"/>
    <p:sldId id="284" r:id="rId33"/>
    <p:sldId id="289" r:id="rId34"/>
    <p:sldId id="290" r:id="rId35"/>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8" d="100"/>
          <a:sy n="88" d="100"/>
        </p:scale>
        <p:origin x="57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ADE4E5EE-0187-4BA1-8EAC-ABE46DAA7193}" type="datetimeFigureOut">
              <a:rPr lang="es-MX" smtClean="0"/>
              <a:t>26/01/2023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DAC1ECD-B96F-4EDC-8FB7-FC5BF505CFFF}" type="slidenum">
              <a:rPr lang="es-MX" smtClean="0"/>
              <a:t>‹Nº›</a:t>
            </a:fld>
            <a:endParaRPr lang="es-MX"/>
          </a:p>
        </p:txBody>
      </p:sp>
    </p:spTree>
    <p:extLst>
      <p:ext uri="{BB962C8B-B14F-4D97-AF65-F5344CB8AC3E}">
        <p14:creationId xmlns:p14="http://schemas.microsoft.com/office/powerpoint/2010/main" val="3518440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ADE4E5EE-0187-4BA1-8EAC-ABE46DAA7193}" type="datetimeFigureOut">
              <a:rPr lang="es-MX" smtClean="0"/>
              <a:t>26/01/2023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DAC1ECD-B96F-4EDC-8FB7-FC5BF505CFFF}" type="slidenum">
              <a:rPr lang="es-MX" smtClean="0"/>
              <a:t>‹Nº›</a:t>
            </a:fld>
            <a:endParaRPr lang="es-MX"/>
          </a:p>
        </p:txBody>
      </p:sp>
    </p:spTree>
    <p:extLst>
      <p:ext uri="{BB962C8B-B14F-4D97-AF65-F5344CB8AC3E}">
        <p14:creationId xmlns:p14="http://schemas.microsoft.com/office/powerpoint/2010/main" val="1060934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ADE4E5EE-0187-4BA1-8EAC-ABE46DAA7193}" type="datetimeFigureOut">
              <a:rPr lang="es-MX" smtClean="0"/>
              <a:t>26/01/2023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DAC1ECD-B96F-4EDC-8FB7-FC5BF505CFFF}" type="slidenum">
              <a:rPr lang="es-MX" smtClean="0"/>
              <a:t>‹Nº›</a:t>
            </a:fld>
            <a:endParaRPr lang="es-MX"/>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63261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ADE4E5EE-0187-4BA1-8EAC-ABE46DAA7193}" type="datetimeFigureOut">
              <a:rPr lang="es-MX" smtClean="0"/>
              <a:t>26/01/2023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DAC1ECD-B96F-4EDC-8FB7-FC5BF505CFFF}" type="slidenum">
              <a:rPr lang="es-MX" smtClean="0"/>
              <a:t>‹Nº›</a:t>
            </a:fld>
            <a:endParaRPr lang="es-MX"/>
          </a:p>
        </p:txBody>
      </p:sp>
    </p:spTree>
    <p:extLst>
      <p:ext uri="{BB962C8B-B14F-4D97-AF65-F5344CB8AC3E}">
        <p14:creationId xmlns:p14="http://schemas.microsoft.com/office/powerpoint/2010/main" val="13382836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ADE4E5EE-0187-4BA1-8EAC-ABE46DAA7193}" type="datetimeFigureOut">
              <a:rPr lang="es-MX" smtClean="0"/>
              <a:t>26/01/2023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DAC1ECD-B96F-4EDC-8FB7-FC5BF505CFFF}" type="slidenum">
              <a:rPr lang="es-MX" smtClean="0"/>
              <a:t>‹Nº›</a:t>
            </a:fld>
            <a:endParaRPr lang="es-MX"/>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2443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ADE4E5EE-0187-4BA1-8EAC-ABE46DAA7193}" type="datetimeFigureOut">
              <a:rPr lang="es-MX" smtClean="0"/>
              <a:t>26/01/2023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DAC1ECD-B96F-4EDC-8FB7-FC5BF505CFFF}" type="slidenum">
              <a:rPr lang="es-MX" smtClean="0"/>
              <a:t>‹Nº›</a:t>
            </a:fld>
            <a:endParaRPr lang="es-MX"/>
          </a:p>
        </p:txBody>
      </p:sp>
    </p:spTree>
    <p:extLst>
      <p:ext uri="{BB962C8B-B14F-4D97-AF65-F5344CB8AC3E}">
        <p14:creationId xmlns:p14="http://schemas.microsoft.com/office/powerpoint/2010/main" val="32319235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ADE4E5EE-0187-4BA1-8EAC-ABE46DAA7193}" type="datetimeFigureOut">
              <a:rPr lang="es-MX" smtClean="0"/>
              <a:t>26/01/2023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DAC1ECD-B96F-4EDC-8FB7-FC5BF505CFFF}" type="slidenum">
              <a:rPr lang="es-MX" smtClean="0"/>
              <a:t>‹Nº›</a:t>
            </a:fld>
            <a:endParaRPr lang="es-MX"/>
          </a:p>
        </p:txBody>
      </p:sp>
    </p:spTree>
    <p:extLst>
      <p:ext uri="{BB962C8B-B14F-4D97-AF65-F5344CB8AC3E}">
        <p14:creationId xmlns:p14="http://schemas.microsoft.com/office/powerpoint/2010/main" val="2220382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ADE4E5EE-0187-4BA1-8EAC-ABE46DAA7193}" type="datetimeFigureOut">
              <a:rPr lang="es-MX" smtClean="0"/>
              <a:t>26/01/2023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DAC1ECD-B96F-4EDC-8FB7-FC5BF505CFFF}" type="slidenum">
              <a:rPr lang="es-MX" smtClean="0"/>
              <a:t>‹Nº›</a:t>
            </a:fld>
            <a:endParaRPr lang="es-MX"/>
          </a:p>
        </p:txBody>
      </p:sp>
    </p:spTree>
    <p:extLst>
      <p:ext uri="{BB962C8B-B14F-4D97-AF65-F5344CB8AC3E}">
        <p14:creationId xmlns:p14="http://schemas.microsoft.com/office/powerpoint/2010/main" val="1179015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ADE4E5EE-0187-4BA1-8EAC-ABE46DAA7193}" type="datetimeFigureOut">
              <a:rPr lang="es-MX" smtClean="0"/>
              <a:t>26/01/2023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DAC1ECD-B96F-4EDC-8FB7-FC5BF505CFFF}" type="slidenum">
              <a:rPr lang="es-MX" smtClean="0"/>
              <a:t>‹Nº›</a:t>
            </a:fld>
            <a:endParaRPr lang="es-MX"/>
          </a:p>
        </p:txBody>
      </p:sp>
    </p:spTree>
    <p:extLst>
      <p:ext uri="{BB962C8B-B14F-4D97-AF65-F5344CB8AC3E}">
        <p14:creationId xmlns:p14="http://schemas.microsoft.com/office/powerpoint/2010/main" val="520700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ADE4E5EE-0187-4BA1-8EAC-ABE46DAA7193}" type="datetimeFigureOut">
              <a:rPr lang="es-MX" smtClean="0"/>
              <a:t>26/01/2023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DAC1ECD-B96F-4EDC-8FB7-FC5BF505CFFF}" type="slidenum">
              <a:rPr lang="es-MX" smtClean="0"/>
              <a:t>‹Nº›</a:t>
            </a:fld>
            <a:endParaRPr lang="es-MX"/>
          </a:p>
        </p:txBody>
      </p:sp>
    </p:spTree>
    <p:extLst>
      <p:ext uri="{BB962C8B-B14F-4D97-AF65-F5344CB8AC3E}">
        <p14:creationId xmlns:p14="http://schemas.microsoft.com/office/powerpoint/2010/main" val="3445689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ADE4E5EE-0187-4BA1-8EAC-ABE46DAA7193}" type="datetimeFigureOut">
              <a:rPr lang="es-MX" smtClean="0"/>
              <a:t>26/01/2023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1DAC1ECD-B96F-4EDC-8FB7-FC5BF505CFFF}" type="slidenum">
              <a:rPr lang="es-MX" smtClean="0"/>
              <a:t>‹Nº›</a:t>
            </a:fld>
            <a:endParaRPr lang="es-MX"/>
          </a:p>
        </p:txBody>
      </p:sp>
    </p:spTree>
    <p:extLst>
      <p:ext uri="{BB962C8B-B14F-4D97-AF65-F5344CB8AC3E}">
        <p14:creationId xmlns:p14="http://schemas.microsoft.com/office/powerpoint/2010/main" val="898792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ADE4E5EE-0187-4BA1-8EAC-ABE46DAA7193}" type="datetimeFigureOut">
              <a:rPr lang="es-MX" smtClean="0"/>
              <a:t>26/01/2023</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1DAC1ECD-B96F-4EDC-8FB7-FC5BF505CFFF}" type="slidenum">
              <a:rPr lang="es-MX" smtClean="0"/>
              <a:t>‹Nº›</a:t>
            </a:fld>
            <a:endParaRPr lang="es-MX"/>
          </a:p>
        </p:txBody>
      </p:sp>
    </p:spTree>
    <p:extLst>
      <p:ext uri="{BB962C8B-B14F-4D97-AF65-F5344CB8AC3E}">
        <p14:creationId xmlns:p14="http://schemas.microsoft.com/office/powerpoint/2010/main" val="2466802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ADE4E5EE-0187-4BA1-8EAC-ABE46DAA7193}" type="datetimeFigureOut">
              <a:rPr lang="es-MX" smtClean="0"/>
              <a:t>26/01/2023</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1DAC1ECD-B96F-4EDC-8FB7-FC5BF505CFFF}" type="slidenum">
              <a:rPr lang="es-MX" smtClean="0"/>
              <a:t>‹Nº›</a:t>
            </a:fld>
            <a:endParaRPr lang="es-MX"/>
          </a:p>
        </p:txBody>
      </p:sp>
    </p:spTree>
    <p:extLst>
      <p:ext uri="{BB962C8B-B14F-4D97-AF65-F5344CB8AC3E}">
        <p14:creationId xmlns:p14="http://schemas.microsoft.com/office/powerpoint/2010/main" val="3154330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E4E5EE-0187-4BA1-8EAC-ABE46DAA7193}" type="datetimeFigureOut">
              <a:rPr lang="es-MX" smtClean="0"/>
              <a:t>26/01/2023</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1DAC1ECD-B96F-4EDC-8FB7-FC5BF505CFFF}" type="slidenum">
              <a:rPr lang="es-MX" smtClean="0"/>
              <a:t>‹Nº›</a:t>
            </a:fld>
            <a:endParaRPr lang="es-MX"/>
          </a:p>
        </p:txBody>
      </p:sp>
    </p:spTree>
    <p:extLst>
      <p:ext uri="{BB962C8B-B14F-4D97-AF65-F5344CB8AC3E}">
        <p14:creationId xmlns:p14="http://schemas.microsoft.com/office/powerpoint/2010/main" val="4110133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ADE4E5EE-0187-4BA1-8EAC-ABE46DAA7193}" type="datetimeFigureOut">
              <a:rPr lang="es-MX" smtClean="0"/>
              <a:t>26/01/2023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1DAC1ECD-B96F-4EDC-8FB7-FC5BF505CFFF}" type="slidenum">
              <a:rPr lang="es-MX" smtClean="0"/>
              <a:t>‹Nº›</a:t>
            </a:fld>
            <a:endParaRPr lang="es-MX"/>
          </a:p>
        </p:txBody>
      </p:sp>
    </p:spTree>
    <p:extLst>
      <p:ext uri="{BB962C8B-B14F-4D97-AF65-F5344CB8AC3E}">
        <p14:creationId xmlns:p14="http://schemas.microsoft.com/office/powerpoint/2010/main" val="4194364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ADE4E5EE-0187-4BA1-8EAC-ABE46DAA7193}" type="datetimeFigureOut">
              <a:rPr lang="es-MX" smtClean="0"/>
              <a:t>26/01/2023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1DAC1ECD-B96F-4EDC-8FB7-FC5BF505CFFF}" type="slidenum">
              <a:rPr lang="es-MX" smtClean="0"/>
              <a:t>‹Nº›</a:t>
            </a:fld>
            <a:endParaRPr lang="es-MX"/>
          </a:p>
        </p:txBody>
      </p:sp>
    </p:spTree>
    <p:extLst>
      <p:ext uri="{BB962C8B-B14F-4D97-AF65-F5344CB8AC3E}">
        <p14:creationId xmlns:p14="http://schemas.microsoft.com/office/powerpoint/2010/main" val="3117117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DE4E5EE-0187-4BA1-8EAC-ABE46DAA7193}" type="datetimeFigureOut">
              <a:rPr lang="es-MX" smtClean="0"/>
              <a:t>26/01/2023</a:t>
            </a:fld>
            <a:endParaRPr lang="es-MX"/>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1DAC1ECD-B96F-4EDC-8FB7-FC5BF505CFFF}" type="slidenum">
              <a:rPr lang="es-MX" smtClean="0"/>
              <a:t>‹Nº›</a:t>
            </a:fld>
            <a:endParaRPr lang="es-MX"/>
          </a:p>
        </p:txBody>
      </p:sp>
    </p:spTree>
    <p:extLst>
      <p:ext uri="{BB962C8B-B14F-4D97-AF65-F5344CB8AC3E}">
        <p14:creationId xmlns:p14="http://schemas.microsoft.com/office/powerpoint/2010/main" val="171283523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gif"/><Relationship Id="rId1" Type="http://schemas.openxmlformats.org/officeDocument/2006/relationships/slideLayout" Target="../slideLayouts/slideLayout2.xml"/><Relationship Id="rId4" Type="http://schemas.openxmlformats.org/officeDocument/2006/relationships/image" Target="../media/image37.gif"/></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gif"/><Relationship Id="rId1" Type="http://schemas.openxmlformats.org/officeDocument/2006/relationships/slideLayout" Target="../slideLayouts/slideLayout2.xml"/><Relationship Id="rId5" Type="http://schemas.openxmlformats.org/officeDocument/2006/relationships/image" Target="../media/image43.gif"/><Relationship Id="rId4" Type="http://schemas.openxmlformats.org/officeDocument/2006/relationships/image" Target="../media/image42.gif"/></Relationships>
</file>

<file path=ppt/slides/_rels/slide33.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gif"/><Relationship Id="rId5" Type="http://schemas.openxmlformats.org/officeDocument/2006/relationships/image" Target="../media/image10.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gif"/><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MX" b="1" dirty="0" smtClean="0"/>
              <a:t>PROCURADURÍA DE LOS DERECHOS ACADÉMICOS</a:t>
            </a:r>
            <a:endParaRPr lang="es-MX" b="1" dirty="0"/>
          </a:p>
        </p:txBody>
      </p:sp>
      <p:sp>
        <p:nvSpPr>
          <p:cNvPr id="3" name="Subtítulo 2"/>
          <p:cNvSpPr>
            <a:spLocks noGrp="1"/>
          </p:cNvSpPr>
          <p:nvPr>
            <p:ph type="subTitle" idx="1"/>
          </p:nvPr>
        </p:nvSpPr>
        <p:spPr/>
        <p:txBody>
          <a:bodyPr>
            <a:normAutofit/>
          </a:bodyPr>
          <a:lstStyle/>
          <a:p>
            <a:pPr algn="r"/>
            <a:endParaRPr lang="es-MX" dirty="0" smtClean="0"/>
          </a:p>
          <a:p>
            <a:pPr algn="r"/>
            <a:endParaRPr lang="es-MX" dirty="0"/>
          </a:p>
          <a:p>
            <a:pPr algn="r"/>
            <a:endParaRPr lang="es-MX" dirty="0" smtClean="0"/>
          </a:p>
        </p:txBody>
      </p:sp>
    </p:spTree>
    <p:extLst>
      <p:ext uri="{BB962C8B-B14F-4D97-AF65-F5344CB8AC3E}">
        <p14:creationId xmlns:p14="http://schemas.microsoft.com/office/powerpoint/2010/main" val="38744346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ES" dirty="0" smtClean="0">
                <a:solidFill>
                  <a:schemeClr val="tx1"/>
                </a:solidFill>
              </a:rPr>
              <a:t>IMPROCEDENCIA DE QUEJA</a:t>
            </a:r>
            <a:endParaRPr lang="es-ES" dirty="0">
              <a:solidFill>
                <a:schemeClr val="tx1"/>
              </a:solidFill>
            </a:endParaRPr>
          </a:p>
        </p:txBody>
      </p:sp>
      <p:sp>
        <p:nvSpPr>
          <p:cNvPr id="3" name="Content Placeholder 2"/>
          <p:cNvSpPr>
            <a:spLocks noGrp="1"/>
          </p:cNvSpPr>
          <p:nvPr>
            <p:ph idx="1"/>
          </p:nvPr>
        </p:nvSpPr>
        <p:spPr>
          <a:xfrm>
            <a:off x="677334" y="1611949"/>
            <a:ext cx="10408008" cy="3880773"/>
          </a:xfrm>
        </p:spPr>
        <p:txBody>
          <a:bodyPr>
            <a:noAutofit/>
          </a:bodyPr>
          <a:lstStyle/>
          <a:p>
            <a:pPr>
              <a:buBlip>
                <a:blip r:embed="rId2"/>
              </a:buBlip>
            </a:pPr>
            <a:r>
              <a:rPr lang="es-ES" sz="2200" dirty="0" smtClean="0"/>
              <a:t>No afecta los derechos académicos en lo individual.</a:t>
            </a:r>
          </a:p>
          <a:p>
            <a:pPr marL="0" indent="0">
              <a:buNone/>
            </a:pPr>
            <a:endParaRPr lang="es-ES" sz="2200" dirty="0" smtClean="0"/>
          </a:p>
          <a:p>
            <a:pPr>
              <a:buBlip>
                <a:blip r:embed="rId2"/>
              </a:buBlip>
            </a:pPr>
            <a:r>
              <a:rPr lang="es-ES" sz="2200" dirty="0" smtClean="0"/>
              <a:t>Que haya sido materia de resolución pronunciada con anterioridad, por la misma Procuraduría.</a:t>
            </a:r>
          </a:p>
          <a:p>
            <a:pPr marL="0" indent="0">
              <a:buNone/>
            </a:pPr>
            <a:endParaRPr lang="es-ES" sz="2200" dirty="0" smtClean="0"/>
          </a:p>
          <a:p>
            <a:pPr>
              <a:buBlip>
                <a:blip r:embed="rId2"/>
              </a:buBlip>
            </a:pPr>
            <a:r>
              <a:rPr lang="es-ES" sz="2200" dirty="0" smtClean="0"/>
              <a:t>Cuya impugnación se encuentre pendiente de resolver ante la Procuraduría. </a:t>
            </a:r>
          </a:p>
          <a:p>
            <a:pPr>
              <a:buBlip>
                <a:blip r:embed="rId2"/>
              </a:buBlip>
            </a:pPr>
            <a:endParaRPr lang="es-ES" sz="2200" dirty="0" smtClean="0"/>
          </a:p>
          <a:p>
            <a:pPr>
              <a:buBlip>
                <a:blip r:embed="rId2"/>
              </a:buBlip>
            </a:pPr>
            <a:r>
              <a:rPr lang="es-ES" sz="2200" dirty="0" smtClean="0"/>
              <a:t>Que hayan ocurrido con más de 60  días hábiles de anterioridad. </a:t>
            </a:r>
          </a:p>
          <a:p>
            <a:pPr marL="0" indent="0">
              <a:buNone/>
            </a:pPr>
            <a:endParaRPr lang="es-ES" sz="2200" dirty="0" smtClean="0"/>
          </a:p>
          <a:p>
            <a:pPr>
              <a:buBlip>
                <a:blip r:embed="rId2"/>
              </a:buBlip>
            </a:pPr>
            <a:r>
              <a:rPr lang="es-ES" sz="2200" dirty="0" smtClean="0"/>
              <a:t>En que la improcedencia resulte de alguna disposición de la legislación universitaria. </a:t>
            </a:r>
          </a:p>
          <a:p>
            <a:endParaRPr lang="es-ES" sz="2200" dirty="0"/>
          </a:p>
        </p:txBody>
      </p:sp>
    </p:spTree>
    <p:extLst>
      <p:ext uri="{BB962C8B-B14F-4D97-AF65-F5344CB8AC3E}">
        <p14:creationId xmlns:p14="http://schemas.microsoft.com/office/powerpoint/2010/main" val="32070027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02467" y="2102711"/>
            <a:ext cx="9877777" cy="3450696"/>
          </a:xfrm>
        </p:spPr>
        <p:txBody>
          <a:bodyPr>
            <a:normAutofit/>
          </a:bodyPr>
          <a:lstStyle/>
          <a:p>
            <a:pPr marL="0" indent="0" algn="ctr">
              <a:buNone/>
            </a:pPr>
            <a:r>
              <a:rPr lang="es-ES" sz="6600" dirty="0" smtClean="0"/>
              <a:t>¿Cuáles son mis derechos como universitario?</a:t>
            </a:r>
            <a:endParaRPr lang="es-ES" sz="6600" dirty="0"/>
          </a:p>
        </p:txBody>
      </p:sp>
    </p:spTree>
    <p:extLst>
      <p:ext uri="{BB962C8B-B14F-4D97-AF65-F5344CB8AC3E}">
        <p14:creationId xmlns:p14="http://schemas.microsoft.com/office/powerpoint/2010/main" val="6437271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0244" y="238742"/>
            <a:ext cx="5378940" cy="63757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110" y="238741"/>
            <a:ext cx="5100171" cy="63387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568289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Dafne\Desktop\149-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892" y="252896"/>
            <a:ext cx="5313145" cy="64281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Dafne\Desktop\Sin títul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303" y="252895"/>
            <a:ext cx="5361271" cy="6386497"/>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093076" y="5875283"/>
            <a:ext cx="882869" cy="2417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7615961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Dafne\Desktop\149 ii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988" y="221381"/>
            <a:ext cx="5390152" cy="65060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Dafne\Desktop\149 iv.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7494" y="221380"/>
            <a:ext cx="5390154" cy="6506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7167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Dafne\Desktop\149 v.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966" y="184482"/>
            <a:ext cx="5690030" cy="628369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Dafne\Desktop\149 ix.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7511" y="184482"/>
            <a:ext cx="5208939" cy="6303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3835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Dafne\Desktop\149 VII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5179" y="414321"/>
            <a:ext cx="5216892" cy="61222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Dafne\Desktop\Art. 149 vii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626" y="414321"/>
            <a:ext cx="5103386" cy="6122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647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C:\Users\Dafne\Desktop\149 XV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5980" y="259881"/>
            <a:ext cx="5340500" cy="63430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C:\Users\Dafne\Desktop\149 xv.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589" y="222182"/>
            <a:ext cx="5430007" cy="6380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376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7465" y="277752"/>
            <a:ext cx="5804660" cy="63763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362" y="311024"/>
            <a:ext cx="5475441" cy="63434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09001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a:spLocks noGrp="1"/>
          </p:cNvSpPr>
          <p:nvPr>
            <p:ph idx="1"/>
          </p:nvPr>
        </p:nvSpPr>
        <p:spPr>
          <a:xfrm>
            <a:off x="839563" y="2133601"/>
            <a:ext cx="10993208" cy="4278086"/>
          </a:xfrm>
        </p:spPr>
        <p:txBody>
          <a:bodyPr>
            <a:normAutofit/>
          </a:bodyPr>
          <a:lstStyle/>
          <a:p>
            <a:pPr algn="just"/>
            <a:r>
              <a:rPr lang="es-MX" dirty="0"/>
              <a:t>I. Recibir una educación laica, científica y humanística, en un espíritu de comprensión, paz y tolerancia, conforme a los criterios estipulados en el artículo 3 de la Constitución Política de los Estados Unidos Mexicanos; </a:t>
            </a:r>
            <a:endParaRPr lang="es-MX" dirty="0" smtClean="0"/>
          </a:p>
          <a:p>
            <a:pPr algn="just"/>
            <a:endParaRPr lang="es-MX" dirty="0" smtClean="0"/>
          </a:p>
          <a:p>
            <a:pPr algn="just"/>
            <a:r>
              <a:rPr lang="es-MX" dirty="0" smtClean="0"/>
              <a:t>II</a:t>
            </a:r>
            <a:r>
              <a:rPr lang="es-MX" dirty="0"/>
              <a:t>. Participar democráticamente en los órganos de gobierno de la Universidad y en los asuntos que les afecten como medio de formación ciudadana; </a:t>
            </a:r>
            <a:endParaRPr lang="es-MX" dirty="0" smtClean="0"/>
          </a:p>
          <a:p>
            <a:pPr algn="just"/>
            <a:endParaRPr lang="es-MX" dirty="0" smtClean="0"/>
          </a:p>
          <a:p>
            <a:pPr algn="just"/>
            <a:r>
              <a:rPr lang="es-MX" dirty="0" smtClean="0"/>
              <a:t>III</a:t>
            </a:r>
            <a:r>
              <a:rPr lang="es-MX" dirty="0"/>
              <a:t>. Participar en los eventos que organice la Institución; </a:t>
            </a:r>
            <a:endParaRPr lang="es-MX" dirty="0" smtClean="0"/>
          </a:p>
          <a:p>
            <a:pPr algn="just"/>
            <a:endParaRPr lang="es-MX" dirty="0" smtClean="0"/>
          </a:p>
          <a:p>
            <a:pPr algn="just"/>
            <a:r>
              <a:rPr lang="es-MX" dirty="0" smtClean="0"/>
              <a:t>IV</a:t>
            </a:r>
            <a:r>
              <a:rPr lang="es-MX" dirty="0"/>
              <a:t>. Obtener la documentación que acredite legalmente su trayectoria académica en la Institución, debiendo cubrir el pago de los derechos cuando así esté previsto en las disposiciones aplicables</a:t>
            </a:r>
            <a:r>
              <a:rPr lang="es-MX" dirty="0" smtClean="0"/>
              <a:t>;</a:t>
            </a:r>
          </a:p>
          <a:p>
            <a:pPr algn="just"/>
            <a:endParaRPr lang="es-MX" dirty="0" smtClean="0"/>
          </a:p>
        </p:txBody>
      </p:sp>
      <p:sp>
        <p:nvSpPr>
          <p:cNvPr id="5" name="Rectángulo 4"/>
          <p:cNvSpPr/>
          <p:nvPr/>
        </p:nvSpPr>
        <p:spPr>
          <a:xfrm>
            <a:off x="657351" y="284083"/>
            <a:ext cx="11175420" cy="2062103"/>
          </a:xfrm>
          <a:prstGeom prst="rect">
            <a:avLst/>
          </a:prstGeom>
        </p:spPr>
        <p:txBody>
          <a:bodyPr wrap="square">
            <a:spAutoFit/>
          </a:bodyPr>
          <a:lstStyle/>
          <a:p>
            <a:pPr algn="just"/>
            <a:r>
              <a:rPr lang="es-MX" sz="3200" b="1" dirty="0">
                <a:solidFill>
                  <a:schemeClr val="accent1"/>
                </a:solidFill>
                <a:latin typeface="+mj-lt"/>
                <a:ea typeface="+mj-ea"/>
                <a:cs typeface="+mj-cs"/>
              </a:rPr>
              <a:t>ARTÍCULO 139.- DE LOS DERECHOS DE LAS </a:t>
            </a:r>
            <a:r>
              <a:rPr lang="es-MX" sz="3200" b="1" dirty="0">
                <a:solidFill>
                  <a:schemeClr val="bg1"/>
                </a:solidFill>
                <a:latin typeface="+mj-lt"/>
                <a:ea typeface="+mj-ea"/>
                <a:cs typeface="+mj-cs"/>
              </a:rPr>
              <a:t>PERSONAS </a:t>
            </a:r>
            <a:r>
              <a:rPr lang="es-MX" sz="3200" b="1" dirty="0">
                <a:solidFill>
                  <a:schemeClr val="accent1"/>
                </a:solidFill>
                <a:latin typeface="+mj-lt"/>
                <a:ea typeface="+mj-ea"/>
                <a:cs typeface="+mj-cs"/>
              </a:rPr>
              <a:t>ESTUDIANTES. Son derechos de las personas </a:t>
            </a:r>
            <a:r>
              <a:rPr lang="es-MX" sz="3200" b="1" dirty="0">
                <a:latin typeface="+mj-lt"/>
                <a:ea typeface="+mj-ea"/>
                <a:cs typeface="+mj-cs"/>
              </a:rPr>
              <a:t>e</a:t>
            </a:r>
            <a:r>
              <a:rPr lang="es-MX" sz="3200" b="1" dirty="0">
                <a:solidFill>
                  <a:schemeClr val="bg1"/>
                </a:solidFill>
                <a:latin typeface="+mj-lt"/>
                <a:ea typeface="+mj-ea"/>
                <a:cs typeface="+mj-cs"/>
              </a:rPr>
              <a:t>studiantes</a:t>
            </a:r>
            <a:r>
              <a:rPr lang="es-MX" sz="3200" b="1" dirty="0">
                <a:solidFill>
                  <a:schemeClr val="accent1"/>
                </a:solidFill>
                <a:latin typeface="+mj-lt"/>
                <a:ea typeface="+mj-ea"/>
                <a:cs typeface="+mj-cs"/>
              </a:rPr>
              <a:t> de la Universidad</a:t>
            </a:r>
            <a:r>
              <a:rPr lang="es-MX" sz="3200" dirty="0">
                <a:solidFill>
                  <a:schemeClr val="accent1"/>
                </a:solidFill>
                <a:latin typeface="+mj-lt"/>
                <a:ea typeface="+mj-ea"/>
                <a:cs typeface="+mj-cs"/>
              </a:rPr>
              <a:t>:</a:t>
            </a:r>
          </a:p>
          <a:p>
            <a:pPr algn="just"/>
            <a:endParaRPr lang="es-MX" sz="3200" dirty="0"/>
          </a:p>
        </p:txBody>
      </p:sp>
    </p:spTree>
    <p:extLst>
      <p:ext uri="{BB962C8B-B14F-4D97-AF65-F5344CB8AC3E}">
        <p14:creationId xmlns:p14="http://schemas.microsoft.com/office/powerpoint/2010/main" val="42287411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1097280" y="286603"/>
            <a:ext cx="10058400" cy="14507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b="1" dirty="0" smtClean="0">
                <a:solidFill>
                  <a:schemeClr val="tx2">
                    <a:lumMod val="75000"/>
                  </a:schemeClr>
                </a:solidFill>
              </a:rPr>
              <a:t>¿Qué es la Procuraduría de los Derechos Académicos?</a:t>
            </a:r>
            <a:endParaRPr lang="es-MX" b="1" dirty="0">
              <a:solidFill>
                <a:schemeClr val="tx2">
                  <a:lumMod val="75000"/>
                </a:schemeClr>
              </a:solidFill>
            </a:endParaRPr>
          </a:p>
        </p:txBody>
      </p:sp>
      <p:sp>
        <p:nvSpPr>
          <p:cNvPr id="5" name="Marcador de contenido 2"/>
          <p:cNvSpPr txBox="1">
            <a:spLocks/>
          </p:cNvSpPr>
          <p:nvPr/>
        </p:nvSpPr>
        <p:spPr>
          <a:xfrm>
            <a:off x="3341421" y="2223655"/>
            <a:ext cx="7487688" cy="37303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3500" dirty="0" smtClean="0"/>
              <a:t>Es el Órgano Autónomo Universitario encargado de tutelar y respetar los derechos académicos y humanos, de alumnos así como del personal académico de la UAEM, contenidos en la legislación universitaria. </a:t>
            </a:r>
            <a:endParaRPr lang="es-MX" sz="3500" dirty="0"/>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092" y="2072243"/>
            <a:ext cx="3064329" cy="3482192"/>
          </a:xfrm>
          <a:prstGeom prst="rect">
            <a:avLst/>
          </a:prstGeom>
        </p:spPr>
      </p:pic>
    </p:spTree>
    <p:extLst>
      <p:ext uri="{BB962C8B-B14F-4D97-AF65-F5344CB8AC3E}">
        <p14:creationId xmlns:p14="http://schemas.microsoft.com/office/powerpoint/2010/main" val="31737615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29835" y="451062"/>
            <a:ext cx="11248064" cy="6276309"/>
          </a:xfrm>
        </p:spPr>
        <p:txBody>
          <a:bodyPr>
            <a:noAutofit/>
          </a:bodyPr>
          <a:lstStyle/>
          <a:p>
            <a:pPr algn="just"/>
            <a:endParaRPr lang="es-MX" dirty="0" smtClean="0"/>
          </a:p>
          <a:p>
            <a:pPr algn="just"/>
            <a:endParaRPr lang="es-MX" dirty="0"/>
          </a:p>
          <a:p>
            <a:pPr algn="just"/>
            <a:r>
              <a:rPr lang="es-MX" dirty="0" smtClean="0"/>
              <a:t>V</a:t>
            </a:r>
            <a:r>
              <a:rPr lang="es-MX" dirty="0"/>
              <a:t>. Participar, en igualdad de condiciones, en las convocatorias de becas estipuladas en la Legislación y demás disposiciones aplicables; </a:t>
            </a:r>
          </a:p>
          <a:p>
            <a:pPr algn="just"/>
            <a:endParaRPr lang="es-MX" dirty="0" smtClean="0"/>
          </a:p>
          <a:p>
            <a:pPr algn="just"/>
            <a:r>
              <a:rPr lang="es-MX" dirty="0" smtClean="0"/>
              <a:t>VI</a:t>
            </a:r>
            <a:r>
              <a:rPr lang="es-MX" dirty="0"/>
              <a:t>. Recibir de las y los trabajadores académicos apoyo para resolver sus problemas de estudio</a:t>
            </a:r>
            <a:r>
              <a:rPr lang="es-MX" dirty="0" smtClean="0"/>
              <a:t>;</a:t>
            </a:r>
          </a:p>
          <a:p>
            <a:pPr marL="0" indent="0" algn="just">
              <a:buNone/>
            </a:pPr>
            <a:r>
              <a:rPr lang="es-MX" dirty="0" smtClean="0"/>
              <a:t> </a:t>
            </a:r>
          </a:p>
          <a:p>
            <a:pPr algn="just"/>
            <a:r>
              <a:rPr lang="es-MX" dirty="0" smtClean="0"/>
              <a:t>VII</a:t>
            </a:r>
            <a:r>
              <a:rPr lang="es-MX" dirty="0"/>
              <a:t>. Votar y ser votado en los procesos electorales para Consejeros Técnicos y Universitarios conforme a lo previsto en la Legislación Universitaria; </a:t>
            </a:r>
            <a:endParaRPr lang="es-MX" dirty="0" smtClean="0"/>
          </a:p>
          <a:p>
            <a:pPr algn="just"/>
            <a:endParaRPr lang="es-MX" dirty="0" smtClean="0"/>
          </a:p>
          <a:p>
            <a:pPr algn="just"/>
            <a:r>
              <a:rPr lang="es-MX" dirty="0" smtClean="0"/>
              <a:t>VIII. Ser </a:t>
            </a:r>
            <a:r>
              <a:rPr lang="es-MX" dirty="0"/>
              <a:t>respetada en su dignidad, derechos humanos y constitucionales; IX. Hacer uso de la infraestructura y servicios que ofrece la Universidad para su formación; </a:t>
            </a:r>
            <a:endParaRPr lang="es-MX" dirty="0" smtClean="0"/>
          </a:p>
          <a:p>
            <a:pPr algn="just"/>
            <a:endParaRPr lang="es-MX" dirty="0" smtClean="0"/>
          </a:p>
        </p:txBody>
      </p:sp>
      <p:pic>
        <p:nvPicPr>
          <p:cNvPr id="2" name="Imagen 1"/>
          <p:cNvPicPr>
            <a:picLocks noChangeAspect="1"/>
          </p:cNvPicPr>
          <p:nvPr/>
        </p:nvPicPr>
        <p:blipFill>
          <a:blip r:embed="rId2"/>
          <a:stretch>
            <a:fillRect/>
          </a:stretch>
        </p:blipFill>
        <p:spPr>
          <a:xfrm>
            <a:off x="4807127" y="343080"/>
            <a:ext cx="2493480" cy="859611"/>
          </a:xfrm>
          <a:prstGeom prst="rect">
            <a:avLst/>
          </a:prstGeom>
        </p:spPr>
      </p:pic>
    </p:spTree>
    <p:extLst>
      <p:ext uri="{BB962C8B-B14F-4D97-AF65-F5344CB8AC3E}">
        <p14:creationId xmlns:p14="http://schemas.microsoft.com/office/powerpoint/2010/main" val="135627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40228" y="827315"/>
            <a:ext cx="10624458" cy="5214048"/>
          </a:xfrm>
        </p:spPr>
        <p:txBody>
          <a:bodyPr>
            <a:normAutofit/>
          </a:bodyPr>
          <a:lstStyle/>
          <a:p>
            <a:pPr algn="just"/>
            <a:endParaRPr lang="es-MX" dirty="0" smtClean="0"/>
          </a:p>
          <a:p>
            <a:pPr algn="just"/>
            <a:r>
              <a:rPr lang="es-MX" dirty="0"/>
              <a:t>X. Recibir los créditos escolares de los programas educativos que se encuentre cursando en la Institución en términos de las disposiciones aplicables; </a:t>
            </a:r>
          </a:p>
          <a:p>
            <a:pPr algn="just"/>
            <a:endParaRPr lang="es-MX" dirty="0"/>
          </a:p>
          <a:p>
            <a:pPr algn="just"/>
            <a:r>
              <a:rPr lang="es-MX" dirty="0"/>
              <a:t>XI. Ser tutelado (a) por la Universidad en la protección a la privacidad y protección de sus datos personales; </a:t>
            </a:r>
            <a:endParaRPr lang="es-MX" dirty="0" smtClean="0"/>
          </a:p>
          <a:p>
            <a:pPr algn="just"/>
            <a:endParaRPr lang="es-MX" dirty="0"/>
          </a:p>
          <a:p>
            <a:pPr algn="just"/>
            <a:r>
              <a:rPr lang="es-MX" dirty="0" smtClean="0"/>
              <a:t>XII</a:t>
            </a:r>
            <a:r>
              <a:rPr lang="es-MX" dirty="0"/>
              <a:t>. Recibir de la persona titular de la Dirección de la Unidad Académica o titular de la dependencia administrativa a la que se encuentre inscrito, la notificación fundada y motivada por escrito cuando sea dado de baja por cualquiera de las causas que la Legislación Universitaria prevé; </a:t>
            </a:r>
            <a:endParaRPr lang="es-MX" dirty="0" smtClean="0"/>
          </a:p>
          <a:p>
            <a:pPr algn="just"/>
            <a:endParaRPr lang="es-MX" dirty="0" smtClean="0"/>
          </a:p>
          <a:p>
            <a:pPr algn="just"/>
            <a:r>
              <a:rPr lang="es-MX" dirty="0" smtClean="0"/>
              <a:t>XIII</a:t>
            </a:r>
            <a:r>
              <a:rPr lang="es-MX" dirty="0"/>
              <a:t>. Apelar, en los términos previstos en la Legislación Universitaria las calificaciones de las evaluaciones en las que tuviere inconformidad; </a:t>
            </a:r>
            <a:endParaRPr lang="es-MX" dirty="0" smtClean="0"/>
          </a:p>
          <a:p>
            <a:pPr algn="just"/>
            <a:endParaRPr lang="es-MX" dirty="0" smtClean="0"/>
          </a:p>
        </p:txBody>
      </p:sp>
      <p:pic>
        <p:nvPicPr>
          <p:cNvPr id="2" name="Imagen 1"/>
          <p:cNvPicPr>
            <a:picLocks noChangeAspect="1"/>
          </p:cNvPicPr>
          <p:nvPr/>
        </p:nvPicPr>
        <p:blipFill>
          <a:blip r:embed="rId2"/>
          <a:stretch>
            <a:fillRect/>
          </a:stretch>
        </p:blipFill>
        <p:spPr>
          <a:xfrm>
            <a:off x="4805717" y="397509"/>
            <a:ext cx="2493480" cy="859611"/>
          </a:xfrm>
          <a:prstGeom prst="rect">
            <a:avLst/>
          </a:prstGeom>
        </p:spPr>
      </p:pic>
    </p:spTree>
    <p:extLst>
      <p:ext uri="{BB962C8B-B14F-4D97-AF65-F5344CB8AC3E}">
        <p14:creationId xmlns:p14="http://schemas.microsoft.com/office/powerpoint/2010/main" val="14726626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198" y="1151224"/>
            <a:ext cx="10341429" cy="4727062"/>
          </a:xfrm>
        </p:spPr>
        <p:txBody>
          <a:bodyPr/>
          <a:lstStyle/>
          <a:p>
            <a:pPr algn="just"/>
            <a:endParaRPr lang="es-MX" dirty="0" smtClean="0"/>
          </a:p>
          <a:p>
            <a:pPr algn="just"/>
            <a:r>
              <a:rPr lang="es-MX" dirty="0"/>
              <a:t>XIV. Ser oídos por las y los trabajadores académicos, administrativos y autoridades e instancias de la universidad en sus peticiones, sugerencias y proyectos cuando las manifiesten de manera pacífica, por escrito y con el debido respeto; </a:t>
            </a:r>
          </a:p>
          <a:p>
            <a:pPr algn="just"/>
            <a:endParaRPr lang="es-MX" dirty="0"/>
          </a:p>
          <a:p>
            <a:pPr algn="just"/>
            <a:r>
              <a:rPr lang="es-MX" dirty="0"/>
              <a:t>XV. Gozar de las libertades de pensamiento, expresión, conciencia, investigación, reunión y asociación en los términos establecidos por la Constitución Política de los Estados Unidos Mexicanos y la Legislación Universitaria; </a:t>
            </a:r>
            <a:endParaRPr lang="es-MX" dirty="0" smtClean="0"/>
          </a:p>
          <a:p>
            <a:pPr algn="just"/>
            <a:endParaRPr lang="es-MX" dirty="0"/>
          </a:p>
          <a:p>
            <a:pPr algn="just"/>
            <a:r>
              <a:rPr lang="es-MX" dirty="0" smtClean="0"/>
              <a:t>XVI</a:t>
            </a:r>
            <a:r>
              <a:rPr lang="es-MX" dirty="0"/>
              <a:t>. Recibir los apoyos que la Institución les pueda facilitar para que, en caso de padecer alguna discapacidad se favorezca su plena integración en el ámbito escolar universitario; y </a:t>
            </a:r>
            <a:endParaRPr lang="es-MX" dirty="0" smtClean="0"/>
          </a:p>
          <a:p>
            <a:pPr algn="just"/>
            <a:endParaRPr lang="es-MX" dirty="0"/>
          </a:p>
          <a:p>
            <a:pPr algn="just"/>
            <a:r>
              <a:rPr lang="es-MX" dirty="0"/>
              <a:t>XVII. Los demás que se deriven de la Legislación Universitaria.</a:t>
            </a:r>
          </a:p>
          <a:p>
            <a:endParaRPr lang="es-MX" dirty="0"/>
          </a:p>
        </p:txBody>
      </p:sp>
      <p:sp>
        <p:nvSpPr>
          <p:cNvPr id="2" name="Rectángulo 1"/>
          <p:cNvSpPr/>
          <p:nvPr/>
        </p:nvSpPr>
        <p:spPr>
          <a:xfrm>
            <a:off x="4784665" y="457591"/>
            <a:ext cx="2198038" cy="584775"/>
          </a:xfrm>
          <a:prstGeom prst="rect">
            <a:avLst/>
          </a:prstGeom>
        </p:spPr>
        <p:txBody>
          <a:bodyPr wrap="none">
            <a:spAutoFit/>
          </a:bodyPr>
          <a:lstStyle/>
          <a:p>
            <a:r>
              <a:rPr lang="es-MX" sz="3200" b="1" dirty="0">
                <a:solidFill>
                  <a:schemeClr val="accent1"/>
                </a:solidFill>
              </a:rPr>
              <a:t>DERECHOS</a:t>
            </a:r>
            <a:endParaRPr lang="es-MX" sz="3200" dirty="0"/>
          </a:p>
        </p:txBody>
      </p:sp>
    </p:spTree>
    <p:extLst>
      <p:ext uri="{BB962C8B-B14F-4D97-AF65-F5344CB8AC3E}">
        <p14:creationId xmlns:p14="http://schemas.microsoft.com/office/powerpoint/2010/main" val="1629887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16076" y="435428"/>
            <a:ext cx="9664095" cy="1320800"/>
          </a:xfrm>
        </p:spPr>
        <p:txBody>
          <a:bodyPr>
            <a:normAutofit fontScale="90000"/>
          </a:bodyPr>
          <a:lstStyle/>
          <a:p>
            <a:r>
              <a:rPr lang="es-MX" b="1" dirty="0"/>
              <a:t>ARTÍCULO 140.- OBLIGACIONES DE LAS PERSON</a:t>
            </a:r>
            <a:r>
              <a:rPr lang="es-MX" b="1" dirty="0">
                <a:solidFill>
                  <a:schemeClr val="tx1"/>
                </a:solidFill>
              </a:rPr>
              <a:t>AS</a:t>
            </a:r>
            <a:r>
              <a:rPr lang="es-MX" b="1" dirty="0"/>
              <a:t> ESTUDIANTES. Son obligaciones de las personas estudiantes de la Universidad, las </a:t>
            </a:r>
            <a:r>
              <a:rPr lang="es-MX" b="1" dirty="0" smtClean="0"/>
              <a:t>siguientes:</a:t>
            </a:r>
            <a:endParaRPr lang="es-MX" b="1" dirty="0"/>
          </a:p>
        </p:txBody>
      </p:sp>
      <p:sp>
        <p:nvSpPr>
          <p:cNvPr id="3" name="Marcador de contenido 2"/>
          <p:cNvSpPr>
            <a:spLocks noGrp="1"/>
          </p:cNvSpPr>
          <p:nvPr>
            <p:ph idx="1"/>
          </p:nvPr>
        </p:nvSpPr>
        <p:spPr>
          <a:xfrm>
            <a:off x="677334" y="2160589"/>
            <a:ext cx="9620552" cy="4468811"/>
          </a:xfrm>
        </p:spPr>
        <p:txBody>
          <a:bodyPr>
            <a:normAutofit/>
          </a:bodyPr>
          <a:lstStyle/>
          <a:p>
            <a:pPr algn="just"/>
            <a:r>
              <a:rPr lang="es-MX" dirty="0" smtClean="0"/>
              <a:t>I</a:t>
            </a:r>
            <a:r>
              <a:rPr lang="es-MX" dirty="0"/>
              <a:t>. Respetar las libertades de expresión, conciencia, cátedra, examen, investigación, sufragio, reunión y asociación de los miembros de la comunidad universitaria; </a:t>
            </a:r>
            <a:endParaRPr lang="es-MX" dirty="0" smtClean="0"/>
          </a:p>
          <a:p>
            <a:pPr algn="just"/>
            <a:endParaRPr lang="es-MX" dirty="0" smtClean="0"/>
          </a:p>
          <a:p>
            <a:pPr algn="just"/>
            <a:r>
              <a:rPr lang="es-MX" dirty="0" smtClean="0"/>
              <a:t>II</a:t>
            </a:r>
            <a:r>
              <a:rPr lang="es-MX" dirty="0"/>
              <a:t>. Conducirse con respeto y probidad con todos los miembros de la comunidad universitaria; </a:t>
            </a:r>
            <a:endParaRPr lang="es-MX" dirty="0" smtClean="0"/>
          </a:p>
          <a:p>
            <a:pPr algn="just"/>
            <a:endParaRPr lang="es-MX" dirty="0" smtClean="0"/>
          </a:p>
          <a:p>
            <a:pPr algn="just"/>
            <a:r>
              <a:rPr lang="es-MX" dirty="0" smtClean="0"/>
              <a:t>III</a:t>
            </a:r>
            <a:r>
              <a:rPr lang="es-MX" dirty="0"/>
              <a:t>. Hacer uso racional y responsable del patrimonio de la Universidad; </a:t>
            </a:r>
            <a:endParaRPr lang="es-MX" dirty="0" smtClean="0"/>
          </a:p>
          <a:p>
            <a:pPr algn="just"/>
            <a:endParaRPr lang="es-MX" dirty="0" smtClean="0"/>
          </a:p>
          <a:p>
            <a:pPr algn="just"/>
            <a:r>
              <a:rPr lang="es-MX" dirty="0" smtClean="0"/>
              <a:t>IV</a:t>
            </a:r>
            <a:r>
              <a:rPr lang="es-MX" dirty="0"/>
              <a:t>. Abstenerse de alterar el orden o la disciplina en las instalaciones de la </a:t>
            </a:r>
            <a:r>
              <a:rPr lang="es-MX" dirty="0" smtClean="0"/>
              <a:t>Universidad</a:t>
            </a:r>
            <a:r>
              <a:rPr lang="es-MX" dirty="0"/>
              <a:t>; </a:t>
            </a:r>
            <a:endParaRPr lang="es-MX" dirty="0" smtClean="0"/>
          </a:p>
          <a:p>
            <a:pPr algn="just"/>
            <a:endParaRPr lang="es-MX" dirty="0" smtClean="0"/>
          </a:p>
          <a:p>
            <a:pPr algn="just"/>
            <a:r>
              <a:rPr lang="es-MX" dirty="0" smtClean="0"/>
              <a:t>V</a:t>
            </a:r>
            <a:r>
              <a:rPr lang="es-MX" dirty="0"/>
              <a:t>. Velar por el prestigio de la Universidad;</a:t>
            </a:r>
          </a:p>
        </p:txBody>
      </p:sp>
    </p:spTree>
    <p:extLst>
      <p:ext uri="{BB962C8B-B14F-4D97-AF65-F5344CB8AC3E}">
        <p14:creationId xmlns:p14="http://schemas.microsoft.com/office/powerpoint/2010/main" val="26053478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62390" y="1513116"/>
            <a:ext cx="9947123" cy="4550228"/>
          </a:xfrm>
        </p:spPr>
        <p:txBody>
          <a:bodyPr/>
          <a:lstStyle/>
          <a:p>
            <a:pPr algn="just"/>
            <a:r>
              <a:rPr lang="es-MX" dirty="0"/>
              <a:t>VI. Observar las disposiciones de los programas académicos y educativos que se encuentre cursando dentro de la Universidad; </a:t>
            </a:r>
            <a:endParaRPr lang="es-MX" dirty="0" smtClean="0"/>
          </a:p>
          <a:p>
            <a:pPr algn="just"/>
            <a:endParaRPr lang="es-MX" dirty="0" smtClean="0"/>
          </a:p>
          <a:p>
            <a:pPr algn="just"/>
            <a:r>
              <a:rPr lang="es-MX" dirty="0" smtClean="0"/>
              <a:t>VII</a:t>
            </a:r>
            <a:r>
              <a:rPr lang="es-MX" dirty="0"/>
              <a:t>. Prestar el servicio social de conformidad con lo dispuesto en la Constitución Política de los Estados Unidos Mexicanos y en la Legislación Universitaria; </a:t>
            </a:r>
            <a:endParaRPr lang="es-MX" dirty="0" smtClean="0"/>
          </a:p>
          <a:p>
            <a:pPr algn="just"/>
            <a:endParaRPr lang="es-MX" dirty="0" smtClean="0"/>
          </a:p>
          <a:p>
            <a:pPr algn="just"/>
            <a:r>
              <a:rPr lang="es-MX" dirty="0" smtClean="0"/>
              <a:t>VIII. No </a:t>
            </a:r>
            <a:r>
              <a:rPr lang="es-MX" dirty="0"/>
              <a:t>ingerir, consumir, poseer, comercializar y traficar bebidas alcohólicas y todas las sustancias ilícitas previstas en la Ley General de Salud dentro de las instalaciones de la Universidad; </a:t>
            </a:r>
            <a:endParaRPr lang="es-MX" dirty="0" smtClean="0"/>
          </a:p>
          <a:p>
            <a:pPr algn="just"/>
            <a:endParaRPr lang="es-MX" dirty="0" smtClean="0"/>
          </a:p>
          <a:p>
            <a:pPr algn="just"/>
            <a:r>
              <a:rPr lang="es-MX" dirty="0" smtClean="0"/>
              <a:t>IX</a:t>
            </a:r>
            <a:r>
              <a:rPr lang="es-MX" dirty="0"/>
              <a:t>. No fumar en aulas, bibliotecas, centros de cómputo y demás lugares que establece la Ley en la materia;</a:t>
            </a:r>
          </a:p>
        </p:txBody>
      </p:sp>
      <p:pic>
        <p:nvPicPr>
          <p:cNvPr id="4" name="Imagen 3"/>
          <p:cNvPicPr>
            <a:picLocks noChangeAspect="1"/>
          </p:cNvPicPr>
          <p:nvPr/>
        </p:nvPicPr>
        <p:blipFill>
          <a:blip r:embed="rId2"/>
          <a:stretch>
            <a:fillRect/>
          </a:stretch>
        </p:blipFill>
        <p:spPr>
          <a:xfrm>
            <a:off x="4153309" y="465872"/>
            <a:ext cx="3365284" cy="853514"/>
          </a:xfrm>
          <a:prstGeom prst="rect">
            <a:avLst/>
          </a:prstGeom>
        </p:spPr>
      </p:pic>
    </p:spTree>
    <p:extLst>
      <p:ext uri="{BB962C8B-B14F-4D97-AF65-F5344CB8AC3E}">
        <p14:creationId xmlns:p14="http://schemas.microsoft.com/office/powerpoint/2010/main" val="13496374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1134" y="1317171"/>
            <a:ext cx="9217780" cy="5409991"/>
          </a:xfrm>
        </p:spPr>
        <p:txBody>
          <a:bodyPr>
            <a:normAutofit lnSpcReduction="10000"/>
          </a:bodyPr>
          <a:lstStyle/>
          <a:p>
            <a:pPr algn="just"/>
            <a:r>
              <a:rPr lang="es-MX" dirty="0"/>
              <a:t>X. Cubrir los pagos correspondientes, cuando sea el caso, para tener acceso a los servicios que proporciona la Universidad; </a:t>
            </a:r>
            <a:endParaRPr lang="es-MX" dirty="0" smtClean="0"/>
          </a:p>
          <a:p>
            <a:pPr algn="just"/>
            <a:endParaRPr lang="es-MX" dirty="0" smtClean="0"/>
          </a:p>
          <a:p>
            <a:pPr algn="just"/>
            <a:r>
              <a:rPr lang="es-MX" dirty="0" smtClean="0"/>
              <a:t>XI</a:t>
            </a:r>
            <a:r>
              <a:rPr lang="es-MX" dirty="0"/>
              <a:t>. Presentar a más tardar en ciento ochenta días naturales contados a partir del momento de su ingreso, los documentos que acrediten la conclusión total del antecedente académico inmediato anterior, así como los demás que sean requeridos por la autoridad universitaria competente, </a:t>
            </a:r>
            <a:endParaRPr lang="es-MX" dirty="0" smtClean="0"/>
          </a:p>
          <a:p>
            <a:pPr algn="just"/>
            <a:endParaRPr lang="es-MX" dirty="0" smtClean="0"/>
          </a:p>
          <a:p>
            <a:pPr algn="just"/>
            <a:r>
              <a:rPr lang="es-MX" dirty="0" smtClean="0"/>
              <a:t>XII</a:t>
            </a:r>
            <a:r>
              <a:rPr lang="es-MX" dirty="0"/>
              <a:t>. Tramitar en un plazo máximo de hasta sesenta días naturales contados al momento de su ingreso como estudiante, su correo electrónico institucional en la plataforma digital, siendo el mismo un medio de notificación personal para oír y recibir todo tipo de notificaciones de las autoridades universitarias y dependencias administrativas, para los efectos legales y administrativos a que haya lugar; Ante la omisión de lo anterior, la Universidad tendrá atribuciones para notificarle, con plenos efectos, actos jurídicos al último correo electrónico que hubiese registrado la persona alumna en los archivos de la Dirección General de Servicios Escolares, y </a:t>
            </a:r>
            <a:endParaRPr lang="es-MX" dirty="0" smtClean="0"/>
          </a:p>
          <a:p>
            <a:pPr algn="just"/>
            <a:endParaRPr lang="es-MX" dirty="0" smtClean="0"/>
          </a:p>
          <a:p>
            <a:pPr algn="just"/>
            <a:r>
              <a:rPr lang="es-MX" dirty="0" err="1" smtClean="0"/>
              <a:t>XIII.Los</a:t>
            </a:r>
            <a:r>
              <a:rPr lang="es-MX" dirty="0" smtClean="0"/>
              <a:t> </a:t>
            </a:r>
            <a:r>
              <a:rPr lang="es-MX" dirty="0"/>
              <a:t>demás que se deriven de la Legislación Universitaria. </a:t>
            </a:r>
          </a:p>
        </p:txBody>
      </p:sp>
      <p:pic>
        <p:nvPicPr>
          <p:cNvPr id="4" name="Imagen 3"/>
          <p:cNvPicPr>
            <a:picLocks noChangeAspect="1"/>
          </p:cNvPicPr>
          <p:nvPr/>
        </p:nvPicPr>
        <p:blipFill>
          <a:blip r:embed="rId2"/>
          <a:stretch>
            <a:fillRect/>
          </a:stretch>
        </p:blipFill>
        <p:spPr>
          <a:xfrm>
            <a:off x="4326273" y="346128"/>
            <a:ext cx="3365284" cy="853514"/>
          </a:xfrm>
          <a:prstGeom prst="rect">
            <a:avLst/>
          </a:prstGeom>
        </p:spPr>
      </p:pic>
    </p:spTree>
    <p:extLst>
      <p:ext uri="{BB962C8B-B14F-4D97-AF65-F5344CB8AC3E}">
        <p14:creationId xmlns:p14="http://schemas.microsoft.com/office/powerpoint/2010/main" val="891988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609600"/>
            <a:ext cx="8596668" cy="707571"/>
          </a:xfrm>
        </p:spPr>
        <p:txBody>
          <a:bodyPr/>
          <a:lstStyle/>
          <a:p>
            <a:r>
              <a:rPr lang="es-MX" dirty="0" smtClean="0">
                <a:solidFill>
                  <a:srgbClr val="FF0000"/>
                </a:solidFill>
              </a:rPr>
              <a:t>BAJA DEFINITIVA</a:t>
            </a:r>
            <a:endParaRPr lang="es-MX" dirty="0">
              <a:solidFill>
                <a:srgbClr val="FF0000"/>
              </a:solidFill>
            </a:endParaRPr>
          </a:p>
        </p:txBody>
      </p:sp>
      <p:sp>
        <p:nvSpPr>
          <p:cNvPr id="3" name="Marcador de contenido 2"/>
          <p:cNvSpPr>
            <a:spLocks noGrp="1"/>
          </p:cNvSpPr>
          <p:nvPr>
            <p:ph idx="1"/>
          </p:nvPr>
        </p:nvSpPr>
        <p:spPr>
          <a:xfrm>
            <a:off x="677334" y="2160589"/>
            <a:ext cx="8596668" cy="2411411"/>
          </a:xfrm>
        </p:spPr>
        <p:txBody>
          <a:bodyPr/>
          <a:lstStyle/>
          <a:p>
            <a:pPr>
              <a:buAutoNum type="alphaLcParenR"/>
            </a:pPr>
            <a:r>
              <a:rPr lang="es-MX" b="1" dirty="0" smtClean="0">
                <a:solidFill>
                  <a:schemeClr val="tx1"/>
                </a:solidFill>
              </a:rPr>
              <a:t>Examen en quinta oportunidad</a:t>
            </a:r>
          </a:p>
          <a:p>
            <a:pPr>
              <a:buAutoNum type="alphaLcParenR"/>
            </a:pPr>
            <a:r>
              <a:rPr lang="es-MX" b="1" dirty="0">
                <a:solidFill>
                  <a:schemeClr val="tx1"/>
                </a:solidFill>
              </a:rPr>
              <a:t>No cursar una materia en los dos próximos ciclos </a:t>
            </a:r>
            <a:r>
              <a:rPr lang="es-MX" b="1" dirty="0" smtClean="0">
                <a:solidFill>
                  <a:schemeClr val="tx1"/>
                </a:solidFill>
              </a:rPr>
              <a:t>escolares</a:t>
            </a:r>
          </a:p>
          <a:p>
            <a:pPr>
              <a:buAutoNum type="alphaLcParenR"/>
            </a:pPr>
            <a:r>
              <a:rPr lang="es-MX" b="1" dirty="0" smtClean="0">
                <a:solidFill>
                  <a:schemeClr val="tx1"/>
                </a:solidFill>
              </a:rPr>
              <a:t>+ del 20% de exámenes a título</a:t>
            </a:r>
          </a:p>
          <a:p>
            <a:pPr>
              <a:buAutoNum type="alphaLcParenR"/>
            </a:pPr>
            <a:r>
              <a:rPr lang="es-MX" b="1" dirty="0" smtClean="0">
                <a:solidFill>
                  <a:schemeClr val="tx1"/>
                </a:solidFill>
              </a:rPr>
              <a:t>Reprobar un examen de Derecho de pasante</a:t>
            </a:r>
          </a:p>
          <a:p>
            <a:pPr>
              <a:buAutoNum type="alphaLcParenR"/>
            </a:pPr>
            <a:r>
              <a:rPr lang="es-MX" b="1" dirty="0" smtClean="0">
                <a:solidFill>
                  <a:schemeClr val="tx1"/>
                </a:solidFill>
              </a:rPr>
              <a:t>Agotar </a:t>
            </a:r>
            <a:r>
              <a:rPr lang="es-MX" b="1" dirty="0">
                <a:solidFill>
                  <a:schemeClr val="tx1"/>
                </a:solidFill>
              </a:rPr>
              <a:t>el tiempo establecido para acreditar en su totalidad el Programa Educativo</a:t>
            </a:r>
            <a:endParaRPr lang="es-MX" b="1" dirty="0" smtClean="0">
              <a:solidFill>
                <a:schemeClr val="tx1"/>
              </a:solidFill>
            </a:endParaRPr>
          </a:p>
          <a:p>
            <a:pPr>
              <a:buAutoNum type="alphaLcParenR"/>
            </a:pPr>
            <a:endParaRPr lang="es-MX" dirty="0" smtClean="0"/>
          </a:p>
          <a:p>
            <a:pPr>
              <a:buAutoNum type="alphaLcParenR"/>
            </a:pPr>
            <a:endParaRPr lang="es-MX" dirty="0" smtClean="0"/>
          </a:p>
          <a:p>
            <a:pPr>
              <a:buAutoNum type="alphaLcParenR"/>
            </a:pPr>
            <a:endParaRPr lang="es-MX"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9011" y="138947"/>
            <a:ext cx="3810000" cy="1381125"/>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3525" y="4341654"/>
            <a:ext cx="2026104" cy="1994197"/>
          </a:xfrm>
          <a:prstGeom prst="rect">
            <a:avLst/>
          </a:prstGeom>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2153" y="1520072"/>
            <a:ext cx="3048000" cy="2286000"/>
          </a:xfrm>
          <a:prstGeom prst="rect">
            <a:avLst/>
          </a:prstGeom>
        </p:spPr>
      </p:pic>
    </p:spTree>
    <p:extLst>
      <p:ext uri="{BB962C8B-B14F-4D97-AF65-F5344CB8AC3E}">
        <p14:creationId xmlns:p14="http://schemas.microsoft.com/office/powerpoint/2010/main" val="24654528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42284" y="527353"/>
            <a:ext cx="6999143" cy="1325563"/>
          </a:xfrm>
        </p:spPr>
        <p:txBody>
          <a:bodyPr>
            <a:normAutofit fontScale="90000"/>
          </a:bodyPr>
          <a:lstStyle/>
          <a:p>
            <a:pPr algn="ctr"/>
            <a:r>
              <a:rPr lang="es-MX" dirty="0" smtClean="0"/>
              <a:t>    </a:t>
            </a:r>
            <a:br>
              <a:rPr lang="es-MX" dirty="0" smtClean="0"/>
            </a:br>
            <a:r>
              <a:rPr lang="es-MX" dirty="0"/>
              <a:t> </a:t>
            </a:r>
            <a:r>
              <a:rPr lang="es-MX" dirty="0" smtClean="0"/>
              <a:t> </a:t>
            </a:r>
            <a:r>
              <a:rPr lang="es-MX" sz="4400" b="1" dirty="0" smtClean="0">
                <a:solidFill>
                  <a:srgbClr val="FF0000"/>
                </a:solidFill>
                <a:latin typeface="Aparajita" panose="020B0604020202020204" pitchFamily="34" charset="0"/>
                <a:cs typeface="Aparajita" panose="020B0604020202020204" pitchFamily="34" charset="0"/>
              </a:rPr>
              <a:t>CAUSALES DE BAJA DEFINITIVA </a:t>
            </a:r>
            <a:r>
              <a:rPr lang="es-MX" dirty="0" smtClean="0"/>
              <a:t/>
            </a:r>
            <a:br>
              <a:rPr lang="es-MX" dirty="0" smtClean="0"/>
            </a:br>
            <a:r>
              <a:rPr lang="es-MX" dirty="0" smtClean="0"/>
              <a:t>       </a:t>
            </a:r>
            <a:endParaRPr lang="es-MX" dirty="0"/>
          </a:p>
        </p:txBody>
      </p:sp>
      <p:sp>
        <p:nvSpPr>
          <p:cNvPr id="3" name="Marcador de contenido 2"/>
          <p:cNvSpPr>
            <a:spLocks noGrp="1"/>
          </p:cNvSpPr>
          <p:nvPr>
            <p:ph idx="1"/>
          </p:nvPr>
        </p:nvSpPr>
        <p:spPr>
          <a:xfrm>
            <a:off x="557645" y="2179781"/>
            <a:ext cx="10934699" cy="4460009"/>
          </a:xfrm>
        </p:spPr>
        <p:txBody>
          <a:bodyPr>
            <a:normAutofit/>
          </a:bodyPr>
          <a:lstStyle/>
          <a:p>
            <a:pPr marL="0" indent="0" algn="just">
              <a:buNone/>
            </a:pPr>
            <a:r>
              <a:rPr lang="es-MX" sz="2500" dirty="0">
                <a:latin typeface="Calibri Light" panose="020F0302020204030204" pitchFamily="34" charset="0"/>
              </a:rPr>
              <a:t>a).- </a:t>
            </a:r>
            <a:r>
              <a:rPr lang="es-MX" sz="2500" u="sng" dirty="0">
                <a:solidFill>
                  <a:srgbClr val="FF0000"/>
                </a:solidFill>
                <a:latin typeface="Calibri Light" panose="020F0302020204030204" pitchFamily="34" charset="0"/>
              </a:rPr>
              <a:t>Cuando el alumno no haya aprobado una materia en tres veces consecutivas o no hubiere presentado los exámenes en el periodo correspondiente</a:t>
            </a:r>
            <a:r>
              <a:rPr lang="es-MX" sz="2500" u="sng" dirty="0">
                <a:latin typeface="Calibri Light" panose="020F0302020204030204" pitchFamily="34" charset="0"/>
              </a:rPr>
              <a:t>. </a:t>
            </a:r>
            <a:r>
              <a:rPr lang="es-MX" sz="2500" dirty="0">
                <a:latin typeface="Calibri Light" panose="020F0302020204030204" pitchFamily="34" charset="0"/>
              </a:rPr>
              <a:t>Sólo tendrán derecho a volver a causar la materia dentro de los dos próximos ciclos escolares y deberán presentarse en examen ordinario, si reprueba éste, o no lo presenta, como última oportunidad la presentará a examen a título de suficiencia, en caso de no solicitarla en el periodo lectivo inmediato señalado por el Consejo Técnico o reprobar nuevamente , o no presentar el examen , </a:t>
            </a:r>
            <a:r>
              <a:rPr lang="es-MX" sz="2500" u="sng" dirty="0">
                <a:latin typeface="Calibri Light" panose="020F0302020204030204" pitchFamily="34" charset="0"/>
              </a:rPr>
              <a:t>causará baja definitiva de la institución.</a:t>
            </a:r>
          </a:p>
          <a:p>
            <a:pPr marL="0" indent="0" algn="ctr">
              <a:buNone/>
            </a:pPr>
            <a:r>
              <a:rPr lang="es-MX" sz="2500" dirty="0">
                <a:solidFill>
                  <a:srgbClr val="FF0000"/>
                </a:solidFill>
                <a:latin typeface="Calibri Light" panose="020F0302020204030204" pitchFamily="34" charset="0"/>
              </a:rPr>
              <a:t>ARTÍCULO 28 fracción  II REGLAMENTO GENERAL DE EXÁMENES DE LA UAEM</a:t>
            </a:r>
            <a:r>
              <a:rPr lang="es-MX" sz="2500" dirty="0">
                <a:latin typeface="Calibri Light" panose="020F0302020204030204" pitchFamily="34" charset="0"/>
              </a:rPr>
              <a:t>.</a:t>
            </a:r>
          </a:p>
          <a:p>
            <a:endParaRPr lang="es-MX" sz="2500" dirty="0">
              <a:latin typeface="Calibri Light" panose="020F0302020204030204" pitchFamily="34" charset="0"/>
            </a:endParaRPr>
          </a:p>
          <a:p>
            <a:endParaRPr lang="es-MX" sz="1800" b="1" dirty="0">
              <a:latin typeface="Californian FB" panose="0207040306080B030204" pitchFamily="18" charset="0"/>
            </a:endParaRPr>
          </a:p>
        </p:txBody>
      </p:sp>
      <p:pic>
        <p:nvPicPr>
          <p:cNvPr id="4" name="Imagen 3" descr="Resultado de imagen para logos uaem"/>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734" y="574264"/>
            <a:ext cx="2114550" cy="961390"/>
          </a:xfrm>
          <a:prstGeom prst="rect">
            <a:avLst/>
          </a:prstGeom>
          <a:noFill/>
          <a:ln>
            <a:noFill/>
          </a:ln>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2461" y="424010"/>
            <a:ext cx="1757796" cy="766124"/>
          </a:xfrm>
          <a:prstGeom prst="rect">
            <a:avLst/>
          </a:prstGeom>
        </p:spPr>
      </p:pic>
    </p:spTree>
    <p:extLst>
      <p:ext uri="{BB962C8B-B14F-4D97-AF65-F5344CB8AC3E}">
        <p14:creationId xmlns:p14="http://schemas.microsoft.com/office/powerpoint/2010/main" val="37660515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42284" y="527353"/>
            <a:ext cx="6999143" cy="1325563"/>
          </a:xfrm>
        </p:spPr>
        <p:txBody>
          <a:bodyPr>
            <a:normAutofit fontScale="90000"/>
          </a:bodyPr>
          <a:lstStyle/>
          <a:p>
            <a:pPr algn="ctr"/>
            <a:r>
              <a:rPr lang="es-MX" dirty="0" smtClean="0"/>
              <a:t>    </a:t>
            </a:r>
            <a:br>
              <a:rPr lang="es-MX" dirty="0" smtClean="0"/>
            </a:br>
            <a:r>
              <a:rPr lang="es-MX" dirty="0"/>
              <a:t> </a:t>
            </a:r>
            <a:r>
              <a:rPr lang="es-MX" dirty="0" smtClean="0"/>
              <a:t> </a:t>
            </a:r>
            <a:r>
              <a:rPr lang="es-MX" b="1" dirty="0" smtClean="0">
                <a:latin typeface="Aparajita" panose="020B0604020202020204" pitchFamily="34" charset="0"/>
                <a:cs typeface="Aparajita" panose="020B0604020202020204" pitchFamily="34" charset="0"/>
              </a:rPr>
              <a:t>CAUSALES DE BAJA DEFINITIVA </a:t>
            </a:r>
            <a:r>
              <a:rPr lang="es-MX" dirty="0" smtClean="0"/>
              <a:t/>
            </a:r>
            <a:br>
              <a:rPr lang="es-MX" dirty="0" smtClean="0"/>
            </a:br>
            <a:r>
              <a:rPr lang="es-MX" dirty="0" smtClean="0"/>
              <a:t>       </a:t>
            </a:r>
            <a:endParaRPr lang="es-MX" dirty="0"/>
          </a:p>
        </p:txBody>
      </p:sp>
      <p:sp>
        <p:nvSpPr>
          <p:cNvPr id="3" name="Marcador de contenido 2"/>
          <p:cNvSpPr>
            <a:spLocks noGrp="1"/>
          </p:cNvSpPr>
          <p:nvPr>
            <p:ph idx="1"/>
          </p:nvPr>
        </p:nvSpPr>
        <p:spPr>
          <a:xfrm>
            <a:off x="557645" y="1782619"/>
            <a:ext cx="10934699" cy="4857172"/>
          </a:xfrm>
        </p:spPr>
        <p:txBody>
          <a:bodyPr>
            <a:normAutofit fontScale="92500" lnSpcReduction="10000"/>
          </a:bodyPr>
          <a:lstStyle/>
          <a:p>
            <a:endParaRPr lang="es-MX" sz="2200" b="1" dirty="0" smtClean="0">
              <a:latin typeface="Californian FB" panose="0207040306080B030204" pitchFamily="18" charset="0"/>
            </a:endParaRPr>
          </a:p>
          <a:p>
            <a:pPr marL="0" lvl="0" indent="0" algn="just">
              <a:lnSpc>
                <a:spcPct val="100000"/>
              </a:lnSpc>
              <a:buFont typeface="Wingdings" pitchFamily="2" charset="2"/>
              <a:buNone/>
            </a:pPr>
            <a:r>
              <a:rPr lang="es-MX" sz="2400" dirty="0">
                <a:latin typeface="Calibri Light" panose="020F0302020204030204" pitchFamily="34" charset="0"/>
              </a:rPr>
              <a:t>Del precepto normativo antes citado se desprenden dos causales de baja definitiva distintas:</a:t>
            </a:r>
          </a:p>
          <a:p>
            <a:pPr marL="0" lvl="0" indent="0" algn="just">
              <a:lnSpc>
                <a:spcPct val="100000"/>
              </a:lnSpc>
              <a:buFont typeface="Wingdings" pitchFamily="2" charset="2"/>
              <a:buNone/>
            </a:pPr>
            <a:r>
              <a:rPr lang="es-MX" sz="2400" dirty="0">
                <a:solidFill>
                  <a:srgbClr val="FF0000"/>
                </a:solidFill>
                <a:latin typeface="Calibri Light" panose="020F0302020204030204" pitchFamily="34" charset="0"/>
              </a:rPr>
              <a:t>- Agotar la quinta oportunidad para aprobar una materia y;</a:t>
            </a:r>
          </a:p>
          <a:p>
            <a:pPr marL="0" lvl="0" indent="0" algn="just">
              <a:lnSpc>
                <a:spcPct val="100000"/>
              </a:lnSpc>
              <a:buFont typeface="Wingdings" pitchFamily="2" charset="2"/>
              <a:buNone/>
            </a:pPr>
            <a:r>
              <a:rPr lang="es-MX" sz="2400" dirty="0">
                <a:solidFill>
                  <a:srgbClr val="FF0000"/>
                </a:solidFill>
                <a:latin typeface="Calibri Light" panose="020F0302020204030204" pitchFamily="34" charset="0"/>
              </a:rPr>
              <a:t>- No cursar una materia en los dos próximos ciclos escolares</a:t>
            </a:r>
            <a:r>
              <a:rPr lang="es-MX" sz="2400" dirty="0">
                <a:latin typeface="Calibri Light" panose="020F0302020204030204" pitchFamily="34" charset="0"/>
              </a:rPr>
              <a:t>.</a:t>
            </a:r>
          </a:p>
          <a:p>
            <a:pPr marL="0" lvl="0" indent="0" algn="just">
              <a:lnSpc>
                <a:spcPct val="100000"/>
              </a:lnSpc>
              <a:buFont typeface="Wingdings" pitchFamily="2" charset="2"/>
              <a:buNone/>
            </a:pPr>
            <a:r>
              <a:rPr lang="es-MX" sz="2400" dirty="0">
                <a:latin typeface="Calibri Light" panose="020F0302020204030204" pitchFamily="34" charset="0"/>
              </a:rPr>
              <a:t>Comentario: En ambos supuestos la causal de baja definitiva se actualizará cuando el alumno haya agotado esa última oportunidad, es decir al momento en que se repruebe la quinta oportunidad o bien cuando hayan transcurrido los dos periodos para causar por segunda ocasión una materia y no se haya hecho, por lo anterior la Unidad Académica a través de su área de servicios escolares deberá reconocer las calificaciones o créditos que el alumno tenga asentado en su historial académico al momento de la actualización de la baja, por lo que de solicitarlo así, el alumno estará en oportunidad de obtener un certificado parcial con las calificaciones cursadas hasta ese momento y no del semestre al que corresponda la materia cursada o adeudada (con excepción de que sean materias seriadas).</a:t>
            </a:r>
          </a:p>
          <a:p>
            <a:pPr lvl="0">
              <a:buClr>
                <a:srgbClr val="D34817">
                  <a:lumMod val="75000"/>
                </a:srgbClr>
              </a:buClr>
            </a:pPr>
            <a:endParaRPr lang="es-MX" sz="1400" b="1" dirty="0">
              <a:solidFill>
                <a:prstClr val="black"/>
              </a:solidFill>
              <a:latin typeface="Californian FB" panose="0207040306080B030204" pitchFamily="18" charset="0"/>
            </a:endParaRPr>
          </a:p>
          <a:p>
            <a:endParaRPr lang="es-MX" sz="1800" dirty="0"/>
          </a:p>
          <a:p>
            <a:endParaRPr lang="es-MX" sz="1800" b="1" dirty="0">
              <a:latin typeface="Californian FB" panose="0207040306080B030204" pitchFamily="18" charset="0"/>
            </a:endParaRPr>
          </a:p>
        </p:txBody>
      </p:sp>
      <p:pic>
        <p:nvPicPr>
          <p:cNvPr id="4" name="Imagen 3" descr="Resultado de imagen para logos uaem"/>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734" y="709439"/>
            <a:ext cx="2114550" cy="961390"/>
          </a:xfrm>
          <a:prstGeom prst="rect">
            <a:avLst/>
          </a:prstGeom>
          <a:noFill/>
          <a:ln>
            <a:noFill/>
          </a:ln>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4490" y="776119"/>
            <a:ext cx="1757796" cy="766124"/>
          </a:xfrm>
          <a:prstGeom prst="rect">
            <a:avLst/>
          </a:prstGeom>
        </p:spPr>
      </p:pic>
    </p:spTree>
    <p:extLst>
      <p:ext uri="{BB962C8B-B14F-4D97-AF65-F5344CB8AC3E}">
        <p14:creationId xmlns:p14="http://schemas.microsoft.com/office/powerpoint/2010/main" val="939246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65889" y="1623688"/>
            <a:ext cx="10278502" cy="4611901"/>
          </a:xfrm>
        </p:spPr>
        <p:txBody>
          <a:bodyPr>
            <a:normAutofit fontScale="92500" lnSpcReduction="20000"/>
          </a:bodyPr>
          <a:lstStyle/>
          <a:p>
            <a:pPr marL="0" indent="0" algn="just">
              <a:lnSpc>
                <a:spcPct val="110000"/>
              </a:lnSpc>
              <a:buNone/>
            </a:pPr>
            <a:r>
              <a:rPr lang="es-MX" sz="2400" dirty="0">
                <a:latin typeface="Calibri Light" panose="020F0302020204030204" pitchFamily="34" charset="0"/>
              </a:rPr>
              <a:t>b).- </a:t>
            </a:r>
            <a:r>
              <a:rPr lang="es-MX" sz="2400" dirty="0">
                <a:solidFill>
                  <a:srgbClr val="FF0000"/>
                </a:solidFill>
                <a:latin typeface="Calibri Light" panose="020F0302020204030204" pitchFamily="34" charset="0"/>
              </a:rPr>
              <a:t>Los alumnos solo tendrán derecho a examen a título de suficiencia hasta el 20% del total de las materias del Programa Educativo que se encuentre cursando</a:t>
            </a:r>
            <a:r>
              <a:rPr lang="es-MX" sz="2400" dirty="0">
                <a:latin typeface="Calibri Light" panose="020F0302020204030204" pitchFamily="34" charset="0"/>
              </a:rPr>
              <a:t>. </a:t>
            </a:r>
          </a:p>
          <a:p>
            <a:pPr marL="0" indent="0" algn="just">
              <a:lnSpc>
                <a:spcPct val="110000"/>
              </a:lnSpc>
              <a:buNone/>
            </a:pPr>
            <a:r>
              <a:rPr lang="es-MX" sz="2400" dirty="0">
                <a:latin typeface="Calibri Light" panose="020F0302020204030204" pitchFamily="34" charset="0"/>
              </a:rPr>
              <a:t>Solamente se computarán los exámenes a título de suficiencia aprobados del porcentaje anteriormente señalado.</a:t>
            </a:r>
          </a:p>
          <a:p>
            <a:pPr marL="0" indent="0" algn="just">
              <a:lnSpc>
                <a:spcPct val="110000"/>
              </a:lnSpc>
              <a:buNone/>
            </a:pPr>
            <a:r>
              <a:rPr lang="es-MX" sz="2400" dirty="0">
                <a:latin typeface="Calibri Light" panose="020F0302020204030204" pitchFamily="34" charset="0"/>
              </a:rPr>
              <a:t>Los alumnos que excedan este porcentaje causaran baja definitiva de la Unidad Académica de la UAEM. </a:t>
            </a:r>
            <a:r>
              <a:rPr lang="es-MX" sz="2400" dirty="0">
                <a:solidFill>
                  <a:srgbClr val="FF0000"/>
                </a:solidFill>
                <a:latin typeface="Calibri Light" panose="020F0302020204030204" pitchFamily="34" charset="0"/>
              </a:rPr>
              <a:t>(ARTICULO 29 REGLAMENTO GENERAL DE EXAMENES)</a:t>
            </a:r>
          </a:p>
          <a:p>
            <a:pPr marL="0" indent="0" algn="just">
              <a:lnSpc>
                <a:spcPct val="110000"/>
              </a:lnSpc>
              <a:buNone/>
            </a:pPr>
            <a:endParaRPr lang="es-MX" sz="2400" dirty="0">
              <a:latin typeface="Calibri Light" panose="020F0302020204030204" pitchFamily="34" charset="0"/>
            </a:endParaRPr>
          </a:p>
          <a:p>
            <a:pPr marL="0" indent="0" algn="just">
              <a:lnSpc>
                <a:spcPct val="110000"/>
              </a:lnSpc>
              <a:buNone/>
            </a:pPr>
            <a:r>
              <a:rPr lang="es-MX" sz="2400" dirty="0">
                <a:latin typeface="Calibri Light" panose="020F0302020204030204" pitchFamily="34" charset="0"/>
              </a:rPr>
              <a:t>Comentario: Esta causal de baja definitiva se actualizará de igual forma que la precedente a este inciso, con la diferencia que, para el reconocimiento de las materias cursadas al momento de la baja, deberán computarse hasta que ocurra la aprobación de un examen a título de suficiencia el cual constituya el porcentaje límite que establece el precepto normativo, es decir a partir de cuándo se exceda el 20% de exámenes aprobados a que hace referencia el artículo. </a:t>
            </a:r>
          </a:p>
          <a:p>
            <a:pPr marL="0" indent="0" algn="just">
              <a:buNone/>
            </a:pPr>
            <a:endParaRPr lang="es-MX" dirty="0"/>
          </a:p>
        </p:txBody>
      </p:sp>
      <p:pic>
        <p:nvPicPr>
          <p:cNvPr id="4" name="Imagen 3" descr="Resultado de imagen para logos uaem"/>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6561" y="267162"/>
            <a:ext cx="2114550" cy="961390"/>
          </a:xfrm>
          <a:prstGeom prst="rect">
            <a:avLst/>
          </a:prstGeom>
          <a:noFill/>
          <a:ln>
            <a:noFill/>
          </a:ln>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4490" y="228745"/>
            <a:ext cx="1757796" cy="766124"/>
          </a:xfrm>
          <a:prstGeom prst="rect">
            <a:avLst/>
          </a:prstGeom>
        </p:spPr>
      </p:pic>
    </p:spTree>
    <p:extLst>
      <p:ext uri="{BB962C8B-B14F-4D97-AF65-F5344CB8AC3E}">
        <p14:creationId xmlns:p14="http://schemas.microsoft.com/office/powerpoint/2010/main" val="29500022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MX" b="1" dirty="0" smtClean="0"/>
              <a:t>PROCURADURÍA DE LOS DERECHOS ACADÉMICOS</a:t>
            </a:r>
            <a:endParaRPr lang="es-MX" b="1" dirty="0"/>
          </a:p>
        </p:txBody>
      </p:sp>
      <p:pic>
        <p:nvPicPr>
          <p:cNvPr id="1028" name="Picture 4" descr="Resultado de imagen para ASESOR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015" y="1561537"/>
            <a:ext cx="3134968" cy="2466662"/>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4147294" y="4997696"/>
            <a:ext cx="2713149" cy="584775"/>
          </a:xfrm>
          <a:prstGeom prst="rect">
            <a:avLst/>
          </a:prstGeom>
          <a:noFill/>
        </p:spPr>
        <p:txBody>
          <a:bodyPr wrap="square" rtlCol="0">
            <a:spAutoFit/>
          </a:bodyPr>
          <a:lstStyle/>
          <a:p>
            <a:pPr marL="457200" indent="-457200">
              <a:buBlip>
                <a:blip r:embed="rId3"/>
              </a:buBlip>
            </a:pPr>
            <a:r>
              <a:rPr lang="es-MX" sz="3200" dirty="0" smtClean="0">
                <a:solidFill>
                  <a:srgbClr val="00B0F0"/>
                </a:solidFill>
              </a:rPr>
              <a:t>QUEJA</a:t>
            </a:r>
            <a:endParaRPr lang="es-MX" sz="3200" dirty="0">
              <a:solidFill>
                <a:srgbClr val="00B0F0"/>
              </a:solidFill>
            </a:endParaRPr>
          </a:p>
        </p:txBody>
      </p:sp>
      <p:sp>
        <p:nvSpPr>
          <p:cNvPr id="7" name="CuadroTexto 6"/>
          <p:cNvSpPr txBox="1"/>
          <p:nvPr/>
        </p:nvSpPr>
        <p:spPr>
          <a:xfrm>
            <a:off x="4147296" y="2502481"/>
            <a:ext cx="2713149" cy="584775"/>
          </a:xfrm>
          <a:prstGeom prst="rect">
            <a:avLst/>
          </a:prstGeom>
          <a:noFill/>
        </p:spPr>
        <p:txBody>
          <a:bodyPr wrap="square" rtlCol="0">
            <a:spAutoFit/>
          </a:bodyPr>
          <a:lstStyle/>
          <a:p>
            <a:pPr marL="457200" indent="-457200">
              <a:buBlip>
                <a:blip r:embed="rId3"/>
              </a:buBlip>
            </a:pPr>
            <a:r>
              <a:rPr lang="es-MX" sz="3200" dirty="0" smtClean="0">
                <a:solidFill>
                  <a:srgbClr val="00B0F0"/>
                </a:solidFill>
              </a:rPr>
              <a:t>ASESORÍA</a:t>
            </a:r>
            <a:endParaRPr lang="es-MX" sz="3200" dirty="0">
              <a:solidFill>
                <a:srgbClr val="00B0F0"/>
              </a:solidFill>
            </a:endParaRPr>
          </a:p>
        </p:txBody>
      </p:sp>
      <p:sp>
        <p:nvSpPr>
          <p:cNvPr id="5" name="Abrir llave 4"/>
          <p:cNvSpPr/>
          <p:nvPr/>
        </p:nvSpPr>
        <p:spPr>
          <a:xfrm>
            <a:off x="7120161" y="1597153"/>
            <a:ext cx="145963" cy="2070072"/>
          </a:xfrm>
          <a:prstGeom prst="leftBrace">
            <a:avLst/>
          </a:prstGeom>
          <a:ln w="38100"/>
        </p:spPr>
        <p:style>
          <a:lnRef idx="3">
            <a:schemeClr val="accent1"/>
          </a:lnRef>
          <a:fillRef idx="0">
            <a:schemeClr val="accent1"/>
          </a:fillRef>
          <a:effectRef idx="2">
            <a:schemeClr val="accent1"/>
          </a:effectRef>
          <a:fontRef idx="minor">
            <a:schemeClr val="tx1"/>
          </a:fontRef>
        </p:style>
        <p:txBody>
          <a:bodyPr rtlCol="0" anchor="ctr"/>
          <a:lstStyle/>
          <a:p>
            <a:pPr algn="ctr"/>
            <a:endParaRPr lang="es-MX">
              <a:solidFill>
                <a:srgbClr val="0070C0"/>
              </a:solidFill>
            </a:endParaRPr>
          </a:p>
        </p:txBody>
      </p:sp>
      <p:sp>
        <p:nvSpPr>
          <p:cNvPr id="11" name="CuadroTexto 10"/>
          <p:cNvSpPr txBox="1"/>
          <p:nvPr/>
        </p:nvSpPr>
        <p:spPr>
          <a:xfrm>
            <a:off x="7516960" y="1662693"/>
            <a:ext cx="4198512" cy="1938992"/>
          </a:xfrm>
          <a:prstGeom prst="rect">
            <a:avLst/>
          </a:prstGeom>
          <a:noFill/>
        </p:spPr>
        <p:txBody>
          <a:bodyPr wrap="square" rtlCol="0">
            <a:spAutoFit/>
          </a:bodyPr>
          <a:lstStyle/>
          <a:p>
            <a:pPr algn="just"/>
            <a:r>
              <a:rPr lang="es-MX" sz="2400" dirty="0" smtClean="0"/>
              <a:t>Se brinda orientación o guía a los integrantes de la Comunidad Universitaria en Materia de Derechos Académicos y Humanos</a:t>
            </a:r>
            <a:endParaRPr lang="es-MX" sz="2400" dirty="0"/>
          </a:p>
        </p:txBody>
      </p:sp>
      <p:sp>
        <p:nvSpPr>
          <p:cNvPr id="13" name="CuadroTexto 11"/>
          <p:cNvSpPr txBox="1"/>
          <p:nvPr/>
        </p:nvSpPr>
        <p:spPr>
          <a:xfrm>
            <a:off x="7516960" y="4067227"/>
            <a:ext cx="4198512" cy="2677656"/>
          </a:xfrm>
          <a:prstGeom prst="rect">
            <a:avLst/>
          </a:prstGeom>
          <a:noFill/>
        </p:spPr>
        <p:txBody>
          <a:bodyPr wrap="square" rtlCol="0">
            <a:spAutoFit/>
          </a:bodyPr>
          <a:lstStyle/>
          <a:p>
            <a:pPr marL="342900" indent="-342900" algn="just">
              <a:buFont typeface="Wingdings" panose="05000000000000000000" pitchFamily="2" charset="2"/>
              <a:buChar char="§"/>
            </a:pPr>
            <a:r>
              <a:rPr lang="es-MX" sz="2400" dirty="0" smtClean="0"/>
              <a:t>Versan sobre violaciones a los derechos académicos y humanos.</a:t>
            </a:r>
          </a:p>
          <a:p>
            <a:pPr algn="just"/>
            <a:endParaRPr lang="es-MX" sz="2400" dirty="0"/>
          </a:p>
          <a:p>
            <a:pPr marL="342900" indent="-342900" algn="just">
              <a:buFont typeface="Wingdings" panose="05000000000000000000" pitchFamily="2" charset="2"/>
              <a:buChar char="§"/>
            </a:pPr>
            <a:r>
              <a:rPr lang="es-MX" sz="2400" dirty="0" smtClean="0"/>
              <a:t>Resuelven conforme a la legalidad y en su caso en estricta justicia </a:t>
            </a:r>
            <a:endParaRPr lang="es-MX" sz="2400" dirty="0"/>
          </a:p>
        </p:txBody>
      </p:sp>
      <p:sp>
        <p:nvSpPr>
          <p:cNvPr id="14" name="Abrir llave 4"/>
          <p:cNvSpPr/>
          <p:nvPr/>
        </p:nvSpPr>
        <p:spPr>
          <a:xfrm>
            <a:off x="7193142" y="4255048"/>
            <a:ext cx="145963" cy="2070072"/>
          </a:xfrm>
          <a:prstGeom prst="leftBrace">
            <a:avLst/>
          </a:prstGeom>
          <a:ln w="38100"/>
        </p:spPr>
        <p:style>
          <a:lnRef idx="3">
            <a:schemeClr val="accent1"/>
          </a:lnRef>
          <a:fillRef idx="0">
            <a:schemeClr val="accent1"/>
          </a:fillRef>
          <a:effectRef idx="2">
            <a:schemeClr val="accent1"/>
          </a:effectRef>
          <a:fontRef idx="minor">
            <a:schemeClr val="tx1"/>
          </a:fontRef>
        </p:style>
        <p:txBody>
          <a:bodyPr rtlCol="0" anchor="ctr"/>
          <a:lstStyle/>
          <a:p>
            <a:pPr algn="ctr"/>
            <a:endParaRPr lang="es-MX">
              <a:solidFill>
                <a:srgbClr val="0070C0"/>
              </a:solidFill>
            </a:endParaRPr>
          </a:p>
        </p:txBody>
      </p:sp>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334" y="3984109"/>
            <a:ext cx="3469960" cy="2602471"/>
          </a:xfrm>
          <a:prstGeom prst="rect">
            <a:avLst/>
          </a:prstGeom>
        </p:spPr>
      </p:pic>
    </p:spTree>
    <p:extLst>
      <p:ext uri="{BB962C8B-B14F-4D97-AF65-F5344CB8AC3E}">
        <p14:creationId xmlns:p14="http://schemas.microsoft.com/office/powerpoint/2010/main" val="13732612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94943" y="1651962"/>
            <a:ext cx="10515600" cy="4351338"/>
          </a:xfrm>
        </p:spPr>
        <p:txBody>
          <a:bodyPr>
            <a:normAutofit lnSpcReduction="10000"/>
          </a:bodyPr>
          <a:lstStyle/>
          <a:p>
            <a:pPr marL="0" indent="0" algn="just">
              <a:lnSpc>
                <a:spcPct val="100000"/>
              </a:lnSpc>
              <a:buNone/>
            </a:pPr>
            <a:r>
              <a:rPr lang="es-MX" sz="2200" dirty="0">
                <a:latin typeface="Calibri Light" panose="020F0302020204030204" pitchFamily="34" charset="0"/>
              </a:rPr>
              <a:t>c). – Cuando un alumno solicite el examen de derecho de pasante, de acuerdo a lo establecido por el artículo 43, teniendo por objetivo regularizar a los alumnos de las carreras del tipo medio superior y superior, que hayan cursado la totalidad de las materias y solo adeuden dos asignaturas, para considerar que se ha aprobado el examen de derecho de pasante, la calificación mínima será de 6 (seis). </a:t>
            </a:r>
            <a:r>
              <a:rPr lang="es-MX" sz="2200" u="sng" dirty="0">
                <a:solidFill>
                  <a:srgbClr val="FF0000"/>
                </a:solidFill>
                <a:latin typeface="Calibri Light" panose="020F0302020204030204" pitchFamily="34" charset="0"/>
              </a:rPr>
              <a:t>En caso de reprobarse el examen, el interesado causará baja definitiva de la Universidad</a:t>
            </a:r>
            <a:r>
              <a:rPr lang="es-MX" sz="2200" u="sng" dirty="0">
                <a:latin typeface="Calibri Light" panose="020F0302020204030204" pitchFamily="34" charset="0"/>
              </a:rPr>
              <a:t>.</a:t>
            </a:r>
            <a:r>
              <a:rPr lang="es-MX" sz="2200" dirty="0">
                <a:latin typeface="Calibri Light" panose="020F0302020204030204" pitchFamily="34" charset="0"/>
              </a:rPr>
              <a:t> ARTÍCULO </a:t>
            </a:r>
            <a:r>
              <a:rPr lang="es-MX" sz="2200" dirty="0" smtClean="0">
                <a:latin typeface="Calibri Light" panose="020F0302020204030204" pitchFamily="34" charset="0"/>
              </a:rPr>
              <a:t>45 </a:t>
            </a:r>
            <a:r>
              <a:rPr lang="es-MX" sz="2200" dirty="0">
                <a:latin typeface="Calibri Light" panose="020F0302020204030204" pitchFamily="34" charset="0"/>
              </a:rPr>
              <a:t>DEL REGLAMENTO GENERAL DE EXAMENES </a:t>
            </a:r>
          </a:p>
          <a:p>
            <a:pPr marL="0" indent="0" algn="just">
              <a:lnSpc>
                <a:spcPct val="100000"/>
              </a:lnSpc>
              <a:buNone/>
            </a:pPr>
            <a:endParaRPr lang="es-MX" sz="2200" dirty="0">
              <a:latin typeface="Calibri Light" panose="020F0302020204030204" pitchFamily="34" charset="0"/>
            </a:endParaRPr>
          </a:p>
          <a:p>
            <a:pPr marL="0" indent="0" algn="just">
              <a:lnSpc>
                <a:spcPct val="100000"/>
              </a:lnSpc>
              <a:buNone/>
            </a:pPr>
            <a:r>
              <a:rPr lang="es-MX" sz="2200" dirty="0">
                <a:latin typeface="Calibri Light" panose="020F0302020204030204" pitchFamily="34" charset="0"/>
              </a:rPr>
              <a:t>Comentario: Como se establece claramente en el numeral 45 del Reglamento General de Exámenes causará baja el interesado, teniendo derecho a obtener de igual forma el certificado parcial que acredite su trayectoria académica, al momento de reprobar el examen de derecho de pasante. </a:t>
            </a:r>
          </a:p>
          <a:p>
            <a:pPr algn="just"/>
            <a:endParaRPr lang="es-MX" dirty="0">
              <a:latin typeface="Californian FB" panose="0207040306080B030204" pitchFamily="18" charset="0"/>
            </a:endParaRPr>
          </a:p>
        </p:txBody>
      </p:sp>
      <p:pic>
        <p:nvPicPr>
          <p:cNvPr id="4" name="Imagen 3" descr="Resultado de imagen para logos uaem"/>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6561" y="267162"/>
            <a:ext cx="2114550" cy="961390"/>
          </a:xfrm>
          <a:prstGeom prst="rect">
            <a:avLst/>
          </a:prstGeom>
          <a:noFill/>
          <a:ln>
            <a:noFill/>
          </a:ln>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4490" y="228745"/>
            <a:ext cx="1757796" cy="766124"/>
          </a:xfrm>
          <a:prstGeom prst="rect">
            <a:avLst/>
          </a:prstGeom>
        </p:spPr>
      </p:pic>
    </p:spTree>
    <p:extLst>
      <p:ext uri="{BB962C8B-B14F-4D97-AF65-F5344CB8AC3E}">
        <p14:creationId xmlns:p14="http://schemas.microsoft.com/office/powerpoint/2010/main" val="23902419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normAutofit lnSpcReduction="10000"/>
          </a:bodyPr>
          <a:lstStyle/>
          <a:p>
            <a:pPr marL="0" indent="0" algn="just">
              <a:buNone/>
            </a:pPr>
            <a:r>
              <a:rPr lang="es-MX" sz="2200" dirty="0">
                <a:latin typeface="Calibri Light" panose="020F0302020204030204" pitchFamily="34" charset="0"/>
              </a:rPr>
              <a:t> d). - </a:t>
            </a:r>
            <a:r>
              <a:rPr lang="es-MX" sz="2200" u="sng" dirty="0">
                <a:solidFill>
                  <a:srgbClr val="FF0000"/>
                </a:solidFill>
                <a:latin typeface="Calibri Light" panose="020F0302020204030204" pitchFamily="34" charset="0"/>
              </a:rPr>
              <a:t>Cuando un alumno agote el tiempo establecido para acreditar en su totalidad el Programa Educativo en el cual se encuentre inscrito</a:t>
            </a:r>
            <a:r>
              <a:rPr lang="es-MX" sz="2200" dirty="0">
                <a:latin typeface="Calibri Light" panose="020F0302020204030204" pitchFamily="34" charset="0"/>
              </a:rPr>
              <a:t>, es decir no se aprueben las materias contenidas en el Plan de Estudios en el periodo máximo que establezca éste último para concluir la carrera o licenciatura. </a:t>
            </a:r>
          </a:p>
          <a:p>
            <a:pPr marL="0" indent="0" algn="just">
              <a:buNone/>
            </a:pPr>
            <a:r>
              <a:rPr lang="es-MX" sz="2200" dirty="0">
                <a:latin typeface="Calibri Light" panose="020F0302020204030204" pitchFamily="34" charset="0"/>
              </a:rPr>
              <a:t> </a:t>
            </a:r>
          </a:p>
          <a:p>
            <a:pPr marL="0" indent="0" algn="just">
              <a:buNone/>
            </a:pPr>
            <a:r>
              <a:rPr lang="es-MX" sz="2200" dirty="0">
                <a:latin typeface="Calibri Light" panose="020F0302020204030204" pitchFamily="34" charset="0"/>
              </a:rPr>
              <a:t>Comentario: Se reconocerán los créditos o materias de la trayectoria del estudiante que esté causando la baja, a partir de que éste exceda el tiempo para culminar el plan de estudios. </a:t>
            </a:r>
          </a:p>
          <a:p>
            <a:pPr marL="0" indent="0" algn="just">
              <a:buNone/>
            </a:pPr>
            <a:r>
              <a:rPr lang="es-MX" sz="2200" dirty="0">
                <a:latin typeface="Calibri Light" panose="020F0302020204030204" pitchFamily="34" charset="0"/>
              </a:rPr>
              <a:t> </a:t>
            </a:r>
          </a:p>
          <a:p>
            <a:pPr marL="0" indent="0" algn="just">
              <a:buNone/>
            </a:pPr>
            <a:r>
              <a:rPr lang="es-MX" dirty="0"/>
              <a:t> </a:t>
            </a: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54490" y="228745"/>
            <a:ext cx="1757796" cy="766124"/>
          </a:xfrm>
          <a:prstGeom prst="rect">
            <a:avLst/>
          </a:prstGeom>
        </p:spPr>
      </p:pic>
      <p:pic>
        <p:nvPicPr>
          <p:cNvPr id="5" name="Imagen 4" descr="Resultado de imagen para logos uaem"/>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561" y="267162"/>
            <a:ext cx="2114550" cy="961390"/>
          </a:xfrm>
          <a:prstGeom prst="rect">
            <a:avLst/>
          </a:prstGeom>
          <a:noFill/>
          <a:ln>
            <a:noFill/>
          </a:ln>
        </p:spPr>
      </p:pic>
    </p:spTree>
    <p:extLst>
      <p:ext uri="{BB962C8B-B14F-4D97-AF65-F5344CB8AC3E}">
        <p14:creationId xmlns:p14="http://schemas.microsoft.com/office/powerpoint/2010/main" val="7962512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975" y="160337"/>
            <a:ext cx="9404723" cy="1400530"/>
          </a:xfrm>
        </p:spPr>
        <p:txBody>
          <a:bodyPr/>
          <a:lstStyle/>
          <a:p>
            <a:pPr algn="r"/>
            <a:r>
              <a:rPr lang="es-ES" b="1" dirty="0" smtClean="0">
                <a:solidFill>
                  <a:srgbClr val="FF0000"/>
                </a:solidFill>
              </a:rPr>
              <a:t>CONTACTO</a:t>
            </a:r>
            <a:endParaRPr lang="es-ES" b="1" dirty="0">
              <a:solidFill>
                <a:srgbClr val="FF0000"/>
              </a:solidFill>
            </a:endParaRPr>
          </a:p>
        </p:txBody>
      </p:sp>
      <p:sp>
        <p:nvSpPr>
          <p:cNvPr id="6" name="TextBox 5"/>
          <p:cNvSpPr txBox="1"/>
          <p:nvPr/>
        </p:nvSpPr>
        <p:spPr>
          <a:xfrm>
            <a:off x="3184240" y="1254517"/>
            <a:ext cx="8465900" cy="461665"/>
          </a:xfrm>
          <a:prstGeom prst="rect">
            <a:avLst/>
          </a:prstGeom>
          <a:noFill/>
        </p:spPr>
        <p:txBody>
          <a:bodyPr wrap="square" rtlCol="0">
            <a:spAutoFit/>
          </a:bodyPr>
          <a:lstStyle/>
          <a:p>
            <a:r>
              <a:rPr lang="es-ES" sz="2400" dirty="0" smtClean="0"/>
              <a:t>777 329 70 05 </a:t>
            </a:r>
            <a:endParaRPr lang="es-ES" sz="2400" dirty="0"/>
          </a:p>
        </p:txBody>
      </p:sp>
      <p:sp>
        <p:nvSpPr>
          <p:cNvPr id="7" name="TextBox 6"/>
          <p:cNvSpPr txBox="1"/>
          <p:nvPr/>
        </p:nvSpPr>
        <p:spPr>
          <a:xfrm>
            <a:off x="2895536" y="2356715"/>
            <a:ext cx="5582094" cy="461665"/>
          </a:xfrm>
          <a:prstGeom prst="rect">
            <a:avLst/>
          </a:prstGeom>
          <a:noFill/>
        </p:spPr>
        <p:txBody>
          <a:bodyPr wrap="square" rtlCol="0">
            <a:spAutoFit/>
          </a:bodyPr>
          <a:lstStyle/>
          <a:p>
            <a:r>
              <a:rPr lang="es-ES" sz="2400" dirty="0" smtClean="0"/>
              <a:t>procuraduria@uaem.mx</a:t>
            </a:r>
            <a:endParaRPr lang="es-ES" sz="2400" dirty="0"/>
          </a:p>
        </p:txBody>
      </p:sp>
      <p:sp>
        <p:nvSpPr>
          <p:cNvPr id="8" name="TextBox 7"/>
          <p:cNvSpPr txBox="1"/>
          <p:nvPr/>
        </p:nvSpPr>
        <p:spPr>
          <a:xfrm>
            <a:off x="3047601" y="3974009"/>
            <a:ext cx="6665097" cy="461665"/>
          </a:xfrm>
          <a:prstGeom prst="rect">
            <a:avLst/>
          </a:prstGeom>
          <a:noFill/>
        </p:spPr>
        <p:txBody>
          <a:bodyPr wrap="square" rtlCol="0">
            <a:spAutoFit/>
          </a:bodyPr>
          <a:lstStyle/>
          <a:p>
            <a:r>
              <a:rPr lang="es-ES" sz="2400" dirty="0" smtClean="0"/>
              <a:t>Procuraduría de los Derechos Académicos</a:t>
            </a:r>
            <a:endParaRPr lang="es-ES" sz="2400" dirty="0"/>
          </a:p>
        </p:txBody>
      </p:sp>
      <p:sp>
        <p:nvSpPr>
          <p:cNvPr id="9" name="AutoShape 10" descr="Resultado de imagen para ubicació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0" name="AutoShape 12" descr="Resultado de imagen para ubicació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1" name="AutoShape 14" descr="Resultado de imagen para ubicació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2" name="AutoShape 16" descr="Resultado de imagen para ubicació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3" name="AutoShape 18" descr="Resultado de imagen para ubicación"/>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14" name="TextBox 13"/>
          <p:cNvSpPr txBox="1"/>
          <p:nvPr/>
        </p:nvSpPr>
        <p:spPr>
          <a:xfrm>
            <a:off x="3184240" y="5591304"/>
            <a:ext cx="2754150" cy="461665"/>
          </a:xfrm>
          <a:prstGeom prst="rect">
            <a:avLst/>
          </a:prstGeom>
          <a:noFill/>
        </p:spPr>
        <p:txBody>
          <a:bodyPr wrap="square" rtlCol="0">
            <a:spAutoFit/>
          </a:bodyPr>
          <a:lstStyle/>
          <a:p>
            <a:r>
              <a:rPr lang="es-ES" sz="2400" dirty="0"/>
              <a:t>Edificio </a:t>
            </a:r>
            <a:r>
              <a:rPr lang="es-ES" sz="2400" dirty="0" smtClean="0"/>
              <a:t>Principal</a:t>
            </a:r>
            <a:endParaRPr lang="es-ES" sz="2400" dirty="0"/>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2692" y="5057416"/>
            <a:ext cx="2039257" cy="1529443"/>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6477" y="3467118"/>
            <a:ext cx="1590298" cy="1590298"/>
          </a:xfrm>
          <a:prstGeom prst="rect">
            <a:avLst/>
          </a:prstGeom>
        </p:spPr>
      </p:pic>
      <p:pic>
        <p:nvPicPr>
          <p:cNvPr id="15" name="Imagen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5090" y="2036288"/>
            <a:ext cx="1491685" cy="1491685"/>
          </a:xfrm>
          <a:prstGeom prst="rect">
            <a:avLst/>
          </a:prstGeom>
        </p:spPr>
      </p:pic>
      <p:pic>
        <p:nvPicPr>
          <p:cNvPr id="16" name="Imagen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480" y="533303"/>
            <a:ext cx="2251680" cy="1832049"/>
          </a:xfrm>
          <a:prstGeom prst="rect">
            <a:avLst/>
          </a:prstGeom>
        </p:spPr>
      </p:pic>
    </p:spTree>
    <p:extLst>
      <p:ext uri="{BB962C8B-B14F-4D97-AF65-F5344CB8AC3E}">
        <p14:creationId xmlns:p14="http://schemas.microsoft.com/office/powerpoint/2010/main" val="9350209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27046" y="533400"/>
            <a:ext cx="8596668" cy="1320800"/>
          </a:xfrm>
        </p:spPr>
        <p:txBody>
          <a:bodyPr/>
          <a:lstStyle/>
          <a:p>
            <a:pPr algn="ctr"/>
            <a:r>
              <a:rPr lang="es-ES" b="1" dirty="0">
                <a:latin typeface="Century Gothic" panose="020B0502020202020204" pitchFamily="34" charset="0"/>
              </a:rPr>
              <a:t>	</a:t>
            </a:r>
            <a:r>
              <a:rPr lang="es-ES" b="1" dirty="0" smtClean="0">
                <a:solidFill>
                  <a:srgbClr val="FF0000"/>
                </a:solidFill>
                <a:latin typeface="Century Gothic" panose="020B0502020202020204" pitchFamily="34" charset="0"/>
              </a:rPr>
              <a:t>UBICACIÓN</a:t>
            </a:r>
            <a:endParaRPr lang="es-MX" b="1" dirty="0">
              <a:solidFill>
                <a:srgbClr val="FF0000"/>
              </a:solidFill>
              <a:latin typeface="Century Gothic" panose="020B0502020202020204" pitchFamily="34" charset="0"/>
            </a:endParaRPr>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4114" y="1854200"/>
            <a:ext cx="8586507" cy="48299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8913" y="0"/>
            <a:ext cx="2275115" cy="1706336"/>
          </a:xfrm>
          <a:prstGeom prst="rect">
            <a:avLst/>
          </a:prstGeom>
        </p:spPr>
      </p:pic>
    </p:spTree>
    <p:extLst>
      <p:ext uri="{BB962C8B-B14F-4D97-AF65-F5344CB8AC3E}">
        <p14:creationId xmlns:p14="http://schemas.microsoft.com/office/powerpoint/2010/main" val="14786048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7334" y="342290"/>
            <a:ext cx="8596668" cy="1320800"/>
          </a:xfrm>
        </p:spPr>
        <p:txBody>
          <a:bodyPr/>
          <a:lstStyle/>
          <a:p>
            <a:pPr algn="ctr"/>
            <a:r>
              <a:rPr lang="es-ES" dirty="0" smtClean="0">
                <a:solidFill>
                  <a:srgbClr val="FF0000"/>
                </a:solidFill>
              </a:rPr>
              <a:t>¿CÓMO LLEGAR A </a:t>
            </a:r>
            <a:r>
              <a:rPr lang="es-ES" dirty="0" smtClean="0">
                <a:solidFill>
                  <a:srgbClr val="FF0000"/>
                </a:solidFill>
              </a:rPr>
              <a:t>LA PROCURADURÍA DE LOS DERECHOS ACADÉMICOS</a:t>
            </a:r>
            <a:r>
              <a:rPr lang="es-ES" dirty="0" smtClean="0">
                <a:solidFill>
                  <a:srgbClr val="FF0000"/>
                </a:solidFill>
              </a:rPr>
              <a:t>?</a:t>
            </a:r>
            <a:endParaRPr lang="es-MX" dirty="0">
              <a:solidFill>
                <a:srgbClr val="FF0000"/>
              </a:solidFill>
            </a:endParaRPr>
          </a:p>
        </p:txBody>
      </p:sp>
      <p:pic>
        <p:nvPicPr>
          <p:cNvPr id="4" name="WhatsApp Video 2023-01-23 at 11.22.58 A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35629" y="1663090"/>
            <a:ext cx="7330304" cy="4148748"/>
          </a:xfrm>
          <a:prstGeom prst="rect">
            <a:avLst/>
          </a:prstGeom>
          <a:ln>
            <a:noFill/>
          </a:ln>
          <a:effectLst/>
          <a:scene3d>
            <a:camera prst="orthographicFront"/>
            <a:lightRig rig="balanced" dir="t"/>
          </a:scene3d>
          <a:sp3d prstMaterial="softEdge">
            <a:bevelT w="203200" h="101600" prst="cross"/>
            <a:contourClr>
              <a:srgbClr val="FFFFFF"/>
            </a:contourClr>
          </a:sp3d>
        </p:spPr>
      </p:pic>
    </p:spTree>
    <p:extLst>
      <p:ext uri="{BB962C8B-B14F-4D97-AF65-F5344CB8AC3E}">
        <p14:creationId xmlns:p14="http://schemas.microsoft.com/office/powerpoint/2010/main" val="17005935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45975" y="754129"/>
            <a:ext cx="10058400" cy="965464"/>
          </a:xfrm>
        </p:spPr>
        <p:txBody>
          <a:bodyPr/>
          <a:lstStyle/>
          <a:p>
            <a:pPr algn="ctr"/>
            <a:r>
              <a:rPr lang="es-MX" dirty="0" smtClean="0"/>
              <a:t>¿Qué es la queja y como se interpone?</a:t>
            </a:r>
            <a:endParaRPr lang="es-MX" dirty="0"/>
          </a:p>
        </p:txBody>
      </p:sp>
      <p:sp>
        <p:nvSpPr>
          <p:cNvPr id="3" name="Marcador de contenido 2"/>
          <p:cNvSpPr>
            <a:spLocks noGrp="1"/>
          </p:cNvSpPr>
          <p:nvPr>
            <p:ph idx="1"/>
          </p:nvPr>
        </p:nvSpPr>
        <p:spPr>
          <a:xfrm>
            <a:off x="688220" y="1719593"/>
            <a:ext cx="8596668" cy="3880773"/>
          </a:xfrm>
        </p:spPr>
        <p:txBody>
          <a:bodyPr>
            <a:normAutofit/>
          </a:bodyPr>
          <a:lstStyle/>
          <a:p>
            <a:pPr algn="just"/>
            <a:r>
              <a:rPr lang="es-MX" sz="3000" dirty="0" smtClean="0"/>
              <a:t>Es el trámite por medio del cual  se atiende la queja que el alumno o personal académico interpone para su solución  dentro de la Procuraduría de los Derechos Académicos. </a:t>
            </a:r>
            <a:endParaRPr lang="es-MX" sz="3000" dirty="0"/>
          </a:p>
        </p:txBody>
      </p:sp>
      <p:pic>
        <p:nvPicPr>
          <p:cNvPr id="5" name="Imagen 4"/>
          <p:cNvPicPr>
            <a:picLocks noChangeAspect="1"/>
          </p:cNvPicPr>
          <p:nvPr/>
        </p:nvPicPr>
        <p:blipFill>
          <a:blip r:embed="rId2"/>
          <a:stretch>
            <a:fillRect/>
          </a:stretch>
        </p:blipFill>
        <p:spPr>
          <a:xfrm>
            <a:off x="1213110" y="3970595"/>
            <a:ext cx="4872004" cy="2595235"/>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4311" y="3970595"/>
            <a:ext cx="4890478" cy="2485993"/>
          </a:xfrm>
          <a:prstGeom prst="rect">
            <a:avLst/>
          </a:prstGeom>
        </p:spPr>
      </p:pic>
    </p:spTree>
    <p:extLst>
      <p:ext uri="{BB962C8B-B14F-4D97-AF65-F5344CB8AC3E}">
        <p14:creationId xmlns:p14="http://schemas.microsoft.com/office/powerpoint/2010/main" val="36897205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48481" y="232523"/>
            <a:ext cx="6843562" cy="707886"/>
          </a:xfrm>
          <a:prstGeom prst="rect">
            <a:avLst/>
          </a:prstGeom>
          <a:noFill/>
        </p:spPr>
        <p:txBody>
          <a:bodyPr wrap="square" rtlCol="0">
            <a:spAutoFit/>
          </a:bodyPr>
          <a:lstStyle/>
          <a:p>
            <a:pPr algn="ctr"/>
            <a:r>
              <a:rPr lang="es-ES" sz="4000" dirty="0" smtClean="0"/>
              <a:t>RECORRIDO DE LA QUEJA</a:t>
            </a:r>
            <a:endParaRPr lang="es-ES" sz="4000" dirty="0"/>
          </a:p>
        </p:txBody>
      </p:sp>
      <p:cxnSp>
        <p:nvCxnSpPr>
          <p:cNvPr id="82" name="Straight Arrow Connector 81"/>
          <p:cNvCxnSpPr/>
          <p:nvPr/>
        </p:nvCxnSpPr>
        <p:spPr>
          <a:xfrm flipV="1">
            <a:off x="6058813" y="1251099"/>
            <a:ext cx="1285317" cy="461673"/>
          </a:xfrm>
          <a:prstGeom prst="straightConnector1">
            <a:avLst/>
          </a:prstGeom>
          <a:ln w="38100">
            <a:tailEnd type="arrow"/>
          </a:ln>
        </p:spPr>
        <p:style>
          <a:lnRef idx="3">
            <a:schemeClr val="accent2"/>
          </a:lnRef>
          <a:fillRef idx="0">
            <a:schemeClr val="accent2"/>
          </a:fillRef>
          <a:effectRef idx="2">
            <a:schemeClr val="accent2"/>
          </a:effectRef>
          <a:fontRef idx="minor">
            <a:schemeClr val="tx1"/>
          </a:fontRef>
        </p:style>
      </p:cxnSp>
      <p:cxnSp>
        <p:nvCxnSpPr>
          <p:cNvPr id="85" name="Straight Arrow Connector 84"/>
          <p:cNvCxnSpPr/>
          <p:nvPr/>
        </p:nvCxnSpPr>
        <p:spPr>
          <a:xfrm>
            <a:off x="5985188" y="2236593"/>
            <a:ext cx="1432565" cy="0"/>
          </a:xfrm>
          <a:prstGeom prst="straightConnector1">
            <a:avLst/>
          </a:prstGeom>
          <a:ln w="38100">
            <a:tailEnd type="arrow"/>
          </a:ln>
        </p:spPr>
        <p:style>
          <a:lnRef idx="3">
            <a:schemeClr val="accent2"/>
          </a:lnRef>
          <a:fillRef idx="0">
            <a:schemeClr val="accent2"/>
          </a:fillRef>
          <a:effectRef idx="2">
            <a:schemeClr val="accent2"/>
          </a:effectRef>
          <a:fontRef idx="minor">
            <a:schemeClr val="tx1"/>
          </a:fontRef>
        </p:style>
      </p:cxnSp>
      <p:cxnSp>
        <p:nvCxnSpPr>
          <p:cNvPr id="90" name="Straight Arrow Connector 89"/>
          <p:cNvCxnSpPr/>
          <p:nvPr/>
        </p:nvCxnSpPr>
        <p:spPr>
          <a:xfrm>
            <a:off x="5985188" y="2728342"/>
            <a:ext cx="1195258" cy="497393"/>
          </a:xfrm>
          <a:prstGeom prst="straightConnector1">
            <a:avLst/>
          </a:prstGeom>
          <a:ln w="38100">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95" name="Straight Arrow Connector 94"/>
          <p:cNvCxnSpPr/>
          <p:nvPr/>
        </p:nvCxnSpPr>
        <p:spPr>
          <a:xfrm>
            <a:off x="2662868" y="2236593"/>
            <a:ext cx="1432565" cy="0"/>
          </a:xfrm>
          <a:prstGeom prst="straightConnector1">
            <a:avLst/>
          </a:prstGeom>
          <a:ln w="38100">
            <a:solidFill>
              <a:srgbClr val="FF0000"/>
            </a:solidFill>
            <a:tailEnd type="arrow"/>
          </a:ln>
        </p:spPr>
        <p:style>
          <a:lnRef idx="3">
            <a:schemeClr val="accent2"/>
          </a:lnRef>
          <a:fillRef idx="0">
            <a:schemeClr val="accent2"/>
          </a:fillRef>
          <a:effectRef idx="2">
            <a:schemeClr val="accent2"/>
          </a:effectRef>
          <a:fontRef idx="minor">
            <a:schemeClr val="tx1"/>
          </a:fontRef>
        </p:style>
      </p:cxnSp>
      <p:grpSp>
        <p:nvGrpSpPr>
          <p:cNvPr id="141" name="Group 140"/>
          <p:cNvGrpSpPr/>
          <p:nvPr/>
        </p:nvGrpSpPr>
        <p:grpSpPr>
          <a:xfrm>
            <a:off x="-119287" y="586061"/>
            <a:ext cx="11627180" cy="6271939"/>
            <a:chOff x="65771" y="541171"/>
            <a:chExt cx="11627180" cy="6271939"/>
          </a:xfrm>
        </p:grpSpPr>
        <p:grpSp>
          <p:nvGrpSpPr>
            <p:cNvPr id="2079" name="Group 2078"/>
            <p:cNvGrpSpPr/>
            <p:nvPr/>
          </p:nvGrpSpPr>
          <p:grpSpPr>
            <a:xfrm>
              <a:off x="714441" y="541171"/>
              <a:ext cx="10978510" cy="3194419"/>
              <a:chOff x="723095" y="548516"/>
              <a:chExt cx="10978510" cy="3194419"/>
            </a:xfrm>
          </p:grpSpPr>
          <p:grpSp>
            <p:nvGrpSpPr>
              <p:cNvPr id="2069" name="Group 2068"/>
              <p:cNvGrpSpPr/>
              <p:nvPr/>
            </p:nvGrpSpPr>
            <p:grpSpPr>
              <a:xfrm>
                <a:off x="723095" y="548516"/>
                <a:ext cx="10978510" cy="3194419"/>
                <a:chOff x="723095" y="548516"/>
                <a:chExt cx="10978510" cy="3194419"/>
              </a:xfrm>
            </p:grpSpPr>
            <p:pic>
              <p:nvPicPr>
                <p:cNvPr id="4" name="Picture 2" descr="C:\Users\Dafne\Desktop\document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4773" y="1057126"/>
                  <a:ext cx="1061185" cy="16447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23095" y="2819605"/>
                  <a:ext cx="1740001" cy="923330"/>
                </a:xfrm>
                <a:prstGeom prst="rect">
                  <a:avLst/>
                </a:prstGeom>
                <a:noFill/>
              </p:spPr>
              <p:txBody>
                <a:bodyPr wrap="square" rtlCol="0">
                  <a:spAutoFit/>
                </a:bodyPr>
                <a:lstStyle/>
                <a:p>
                  <a:pPr algn="ctr"/>
                  <a:r>
                    <a:rPr lang="es-ES" dirty="0" smtClean="0"/>
                    <a:t>Interposición de la queja </a:t>
                  </a:r>
                </a:p>
                <a:p>
                  <a:pPr algn="ctr"/>
                  <a:endParaRPr lang="es-ES" dirty="0"/>
                </a:p>
              </p:txBody>
            </p:sp>
            <p:sp>
              <p:nvSpPr>
                <p:cNvPr id="8" name="TextBox 7"/>
                <p:cNvSpPr txBox="1"/>
                <p:nvPr/>
              </p:nvSpPr>
              <p:spPr>
                <a:xfrm>
                  <a:off x="7491378" y="987058"/>
                  <a:ext cx="1228221" cy="369332"/>
                </a:xfrm>
                <a:prstGeom prst="rect">
                  <a:avLst/>
                </a:prstGeom>
                <a:noFill/>
              </p:spPr>
              <p:txBody>
                <a:bodyPr wrap="none" rtlCol="0">
                  <a:spAutoFit/>
                </a:bodyPr>
                <a:lstStyle/>
                <a:p>
                  <a:r>
                    <a:rPr lang="es-ES" dirty="0"/>
                    <a:t>P</a:t>
                  </a:r>
                  <a:r>
                    <a:rPr lang="es-ES" dirty="0" smtClean="0"/>
                    <a:t>revención</a:t>
                  </a:r>
                  <a:endParaRPr lang="es-ES" dirty="0"/>
                </a:p>
              </p:txBody>
            </p:sp>
            <p:sp>
              <p:nvSpPr>
                <p:cNvPr id="9" name="TextBox 8"/>
                <p:cNvSpPr txBox="1"/>
                <p:nvPr/>
              </p:nvSpPr>
              <p:spPr>
                <a:xfrm>
                  <a:off x="9625477" y="1301277"/>
                  <a:ext cx="1360116" cy="369332"/>
                </a:xfrm>
                <a:prstGeom prst="rect">
                  <a:avLst/>
                </a:prstGeom>
                <a:noFill/>
              </p:spPr>
              <p:txBody>
                <a:bodyPr wrap="none" rtlCol="0">
                  <a:spAutoFit/>
                </a:bodyPr>
                <a:lstStyle/>
                <a:p>
                  <a:r>
                    <a:rPr lang="es-ES" dirty="0" smtClean="0"/>
                    <a:t>Subsanación</a:t>
                  </a:r>
                  <a:endParaRPr lang="es-ES" dirty="0"/>
                </a:p>
              </p:txBody>
            </p:sp>
            <p:sp>
              <p:nvSpPr>
                <p:cNvPr id="10" name="TextBox 9"/>
                <p:cNvSpPr txBox="1"/>
                <p:nvPr/>
              </p:nvSpPr>
              <p:spPr>
                <a:xfrm>
                  <a:off x="4563974" y="2661240"/>
                  <a:ext cx="1424539" cy="646331"/>
                </a:xfrm>
                <a:prstGeom prst="rect">
                  <a:avLst/>
                </a:prstGeom>
                <a:noFill/>
              </p:spPr>
              <p:txBody>
                <a:bodyPr wrap="square" rtlCol="0">
                  <a:spAutoFit/>
                </a:bodyPr>
                <a:lstStyle/>
                <a:p>
                  <a:pPr algn="ctr"/>
                  <a:r>
                    <a:rPr lang="es-ES" dirty="0" smtClean="0"/>
                    <a:t>Registro de la queja</a:t>
                  </a:r>
                  <a:endParaRPr lang="es-ES" dirty="0"/>
                </a:p>
              </p:txBody>
            </p:sp>
            <p:sp>
              <p:nvSpPr>
                <p:cNvPr id="14" name="TextBox 13"/>
                <p:cNvSpPr txBox="1"/>
                <p:nvPr/>
              </p:nvSpPr>
              <p:spPr>
                <a:xfrm>
                  <a:off x="9461633" y="548516"/>
                  <a:ext cx="2239972" cy="369332"/>
                </a:xfrm>
                <a:prstGeom prst="rect">
                  <a:avLst/>
                </a:prstGeom>
                <a:noFill/>
              </p:spPr>
              <p:txBody>
                <a:bodyPr wrap="none" rtlCol="0">
                  <a:spAutoFit/>
                </a:bodyPr>
                <a:lstStyle/>
                <a:p>
                  <a:r>
                    <a:rPr lang="es-ES" dirty="0" smtClean="0"/>
                    <a:t>Se declara sin materia</a:t>
                  </a:r>
                </a:p>
              </p:txBody>
            </p:sp>
            <p:pic>
              <p:nvPicPr>
                <p:cNvPr id="2050" name="Picture 2" descr="Resultado de imagen para registr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3873" y="968852"/>
                  <a:ext cx="1544640" cy="154464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521263" y="1953715"/>
                  <a:ext cx="1401346" cy="369332"/>
                </a:xfrm>
                <a:prstGeom prst="rect">
                  <a:avLst/>
                </a:prstGeom>
                <a:noFill/>
              </p:spPr>
              <p:txBody>
                <a:bodyPr wrap="none" rtlCol="0">
                  <a:spAutoFit/>
                </a:bodyPr>
                <a:lstStyle/>
                <a:p>
                  <a:r>
                    <a:rPr lang="es-ES" dirty="0" smtClean="0"/>
                    <a:t>Acumulación</a:t>
                  </a:r>
                  <a:endParaRPr lang="es-ES" dirty="0"/>
                </a:p>
              </p:txBody>
            </p:sp>
            <p:sp>
              <p:nvSpPr>
                <p:cNvPr id="17" name="TextBox 16"/>
                <p:cNvSpPr txBox="1"/>
                <p:nvPr/>
              </p:nvSpPr>
              <p:spPr>
                <a:xfrm>
                  <a:off x="7344130" y="3096604"/>
                  <a:ext cx="1935145" cy="646331"/>
                </a:xfrm>
                <a:prstGeom prst="rect">
                  <a:avLst/>
                </a:prstGeom>
                <a:noFill/>
              </p:spPr>
              <p:txBody>
                <a:bodyPr wrap="none" rtlCol="0">
                  <a:spAutoFit/>
                </a:bodyPr>
                <a:lstStyle/>
                <a:p>
                  <a:r>
                    <a:rPr lang="es-ES" dirty="0" smtClean="0"/>
                    <a:t>Análisis de queja</a:t>
                  </a:r>
                  <a:endParaRPr lang="es-ES" dirty="0"/>
                </a:p>
                <a:p>
                  <a:pPr algn="ctr"/>
                  <a:r>
                    <a:rPr lang="es-ES" dirty="0" smtClean="0"/>
                    <a:t>(RADICACIÓN )</a:t>
                  </a:r>
                  <a:endParaRPr lang="es-ES" dirty="0"/>
                </a:p>
              </p:txBody>
            </p:sp>
            <p:cxnSp>
              <p:nvCxnSpPr>
                <p:cNvPr id="2056" name="Straight Arrow Connector 2055"/>
                <p:cNvCxnSpPr/>
                <p:nvPr/>
              </p:nvCxnSpPr>
              <p:spPr>
                <a:xfrm flipV="1">
                  <a:off x="8922610" y="783888"/>
                  <a:ext cx="539023" cy="360771"/>
                </a:xfrm>
                <a:prstGeom prst="straightConnector1">
                  <a:avLst/>
                </a:prstGeom>
                <a:ln w="38100">
                  <a:tailEnd type="arrow"/>
                </a:ln>
              </p:spPr>
              <p:style>
                <a:lnRef idx="3">
                  <a:schemeClr val="accent2"/>
                </a:lnRef>
                <a:fillRef idx="0">
                  <a:schemeClr val="accent2"/>
                </a:fillRef>
                <a:effectRef idx="2">
                  <a:schemeClr val="accent2"/>
                </a:effectRef>
                <a:fontRef idx="minor">
                  <a:schemeClr val="tx1"/>
                </a:fontRef>
              </p:style>
            </p:cxnSp>
            <p:cxnSp>
              <p:nvCxnSpPr>
                <p:cNvPr id="51" name="Straight Arrow Connector 50"/>
                <p:cNvCxnSpPr/>
                <p:nvPr/>
              </p:nvCxnSpPr>
              <p:spPr>
                <a:xfrm>
                  <a:off x="8922609" y="1144659"/>
                  <a:ext cx="539023" cy="307941"/>
                </a:xfrm>
                <a:prstGeom prst="straightConnector1">
                  <a:avLst/>
                </a:prstGeom>
                <a:ln w="38100">
                  <a:tailEnd type="arrow"/>
                </a:ln>
              </p:spPr>
              <p:style>
                <a:lnRef idx="3">
                  <a:schemeClr val="accent2"/>
                </a:lnRef>
                <a:fillRef idx="0">
                  <a:schemeClr val="accent2"/>
                </a:fillRef>
                <a:effectRef idx="2">
                  <a:schemeClr val="accent2"/>
                </a:effectRef>
                <a:fontRef idx="minor">
                  <a:schemeClr val="tx1"/>
                </a:fontRef>
              </p:style>
            </p:cxnSp>
            <p:cxnSp>
              <p:nvCxnSpPr>
                <p:cNvPr id="58" name="Straight Arrow Connector 57"/>
                <p:cNvCxnSpPr/>
                <p:nvPr/>
              </p:nvCxnSpPr>
              <p:spPr>
                <a:xfrm>
                  <a:off x="8189304" y="2471150"/>
                  <a:ext cx="0" cy="625454"/>
                </a:xfrm>
                <a:prstGeom prst="straightConnector1">
                  <a:avLst/>
                </a:prstGeom>
                <a:ln w="38100">
                  <a:tailEnd type="arrow"/>
                </a:ln>
              </p:spPr>
              <p:style>
                <a:lnRef idx="3">
                  <a:schemeClr val="accent2"/>
                </a:lnRef>
                <a:fillRef idx="0">
                  <a:schemeClr val="accent2"/>
                </a:fillRef>
                <a:effectRef idx="2">
                  <a:schemeClr val="accent2"/>
                </a:effectRef>
                <a:fontRef idx="minor">
                  <a:schemeClr val="tx1"/>
                </a:fontRef>
              </p:style>
            </p:cxnSp>
          </p:grpSp>
          <p:cxnSp>
            <p:nvCxnSpPr>
              <p:cNvPr id="64" name="Straight Arrow Connector 63"/>
              <p:cNvCxnSpPr/>
              <p:nvPr/>
            </p:nvCxnSpPr>
            <p:spPr>
              <a:xfrm flipH="1">
                <a:off x="9192121" y="3307571"/>
                <a:ext cx="1122606" cy="15862"/>
              </a:xfrm>
              <a:prstGeom prst="straightConnector1">
                <a:avLst/>
              </a:prstGeom>
              <a:ln w="38100">
                <a:tailEnd type="arrow"/>
              </a:ln>
            </p:spPr>
            <p:style>
              <a:lnRef idx="3">
                <a:schemeClr val="accent2"/>
              </a:lnRef>
              <a:fillRef idx="0">
                <a:schemeClr val="accent2"/>
              </a:fillRef>
              <a:effectRef idx="2">
                <a:schemeClr val="accent2"/>
              </a:effectRef>
              <a:fontRef idx="minor">
                <a:schemeClr val="tx1"/>
              </a:fontRef>
            </p:style>
          </p:cxnSp>
          <p:cxnSp>
            <p:nvCxnSpPr>
              <p:cNvPr id="2075" name="Straight Connector 2074"/>
              <p:cNvCxnSpPr/>
              <p:nvPr/>
            </p:nvCxnSpPr>
            <p:spPr>
              <a:xfrm flipV="1">
                <a:off x="10314727" y="1712772"/>
                <a:ext cx="0" cy="1610661"/>
              </a:xfrm>
              <a:prstGeom prst="line">
                <a:avLst/>
              </a:prstGeom>
              <a:ln w="57150"/>
            </p:spPr>
            <p:style>
              <a:lnRef idx="1">
                <a:schemeClr val="accent1"/>
              </a:lnRef>
              <a:fillRef idx="0">
                <a:schemeClr val="accent1"/>
              </a:fillRef>
              <a:effectRef idx="0">
                <a:schemeClr val="accent1"/>
              </a:effectRef>
              <a:fontRef idx="minor">
                <a:schemeClr val="tx1"/>
              </a:fontRef>
            </p:style>
          </p:cxnSp>
        </p:grpSp>
        <p:cxnSp>
          <p:nvCxnSpPr>
            <p:cNvPr id="77" name="Straight Arrow Connector 76"/>
            <p:cNvCxnSpPr/>
            <p:nvPr/>
          </p:nvCxnSpPr>
          <p:spPr>
            <a:xfrm flipH="1">
              <a:off x="8224044" y="3735590"/>
              <a:ext cx="1" cy="809488"/>
            </a:xfrm>
            <a:prstGeom prst="straightConnector1">
              <a:avLst/>
            </a:prstGeom>
            <a:ln w="38100">
              <a:solidFill>
                <a:srgbClr val="FF0000"/>
              </a:solidFill>
              <a:tailEnd type="arrow"/>
            </a:ln>
          </p:spPr>
          <p:style>
            <a:lnRef idx="3">
              <a:schemeClr val="accent2"/>
            </a:lnRef>
            <a:fillRef idx="0">
              <a:schemeClr val="accent2"/>
            </a:fillRef>
            <a:effectRef idx="2">
              <a:schemeClr val="accent2"/>
            </a:effectRef>
            <a:fontRef idx="minor">
              <a:schemeClr val="tx1"/>
            </a:fontRef>
          </p:style>
        </p:cxnSp>
        <p:sp>
          <p:nvSpPr>
            <p:cNvPr id="99" name="TextBox 98"/>
            <p:cNvSpPr txBox="1"/>
            <p:nvPr/>
          </p:nvSpPr>
          <p:spPr>
            <a:xfrm>
              <a:off x="7646685" y="4923008"/>
              <a:ext cx="1477969" cy="369332"/>
            </a:xfrm>
            <a:prstGeom prst="rect">
              <a:avLst/>
            </a:prstGeom>
            <a:noFill/>
          </p:spPr>
          <p:txBody>
            <a:bodyPr wrap="none" rtlCol="0">
              <a:spAutoFit/>
            </a:bodyPr>
            <a:lstStyle/>
            <a:p>
              <a:r>
                <a:rPr lang="es-ES" dirty="0" smtClean="0"/>
                <a:t>Notificación *</a:t>
              </a:r>
              <a:endParaRPr lang="es-ES" dirty="0"/>
            </a:p>
          </p:txBody>
        </p:sp>
        <p:cxnSp>
          <p:nvCxnSpPr>
            <p:cNvPr id="100" name="Straight Arrow Connector 99"/>
            <p:cNvCxnSpPr>
              <a:stCxn id="99" idx="1"/>
            </p:cNvCxnSpPr>
            <p:nvPr/>
          </p:nvCxnSpPr>
          <p:spPr>
            <a:xfrm flipH="1" flipV="1">
              <a:off x="6712173" y="4270264"/>
              <a:ext cx="934512" cy="837410"/>
            </a:xfrm>
            <a:prstGeom prst="straightConnector1">
              <a:avLst/>
            </a:prstGeom>
            <a:ln w="38100">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102" name="Straight Arrow Connector 101"/>
            <p:cNvCxnSpPr>
              <a:stCxn id="99" idx="1"/>
            </p:cNvCxnSpPr>
            <p:nvPr/>
          </p:nvCxnSpPr>
          <p:spPr>
            <a:xfrm flipH="1">
              <a:off x="6712173" y="5107674"/>
              <a:ext cx="934512" cy="850192"/>
            </a:xfrm>
            <a:prstGeom prst="straightConnector1">
              <a:avLst/>
            </a:prstGeom>
            <a:ln w="38100">
              <a:solidFill>
                <a:srgbClr val="FF0000"/>
              </a:solidFill>
              <a:tailEnd type="arrow"/>
            </a:ln>
          </p:spPr>
          <p:style>
            <a:lnRef idx="3">
              <a:schemeClr val="accent2"/>
            </a:lnRef>
            <a:fillRef idx="0">
              <a:schemeClr val="accent2"/>
            </a:fillRef>
            <a:effectRef idx="2">
              <a:schemeClr val="accent2"/>
            </a:effectRef>
            <a:fontRef idx="minor">
              <a:schemeClr val="tx1"/>
            </a:fontRef>
          </p:style>
        </p:cxnSp>
        <p:sp>
          <p:nvSpPr>
            <p:cNvPr id="115" name="TextBox 114"/>
            <p:cNvSpPr txBox="1"/>
            <p:nvPr/>
          </p:nvSpPr>
          <p:spPr>
            <a:xfrm>
              <a:off x="5375773" y="3867408"/>
              <a:ext cx="1366080" cy="369332"/>
            </a:xfrm>
            <a:prstGeom prst="rect">
              <a:avLst/>
            </a:prstGeom>
            <a:noFill/>
          </p:spPr>
          <p:txBody>
            <a:bodyPr wrap="none" rtlCol="0">
              <a:spAutoFit/>
            </a:bodyPr>
            <a:lstStyle/>
            <a:p>
              <a:r>
                <a:rPr lang="es-ES" dirty="0" smtClean="0"/>
                <a:t>Conciliación </a:t>
              </a:r>
              <a:endParaRPr lang="es-ES" dirty="0"/>
            </a:p>
          </p:txBody>
        </p:sp>
        <p:sp>
          <p:nvSpPr>
            <p:cNvPr id="116" name="TextBox 115"/>
            <p:cNvSpPr txBox="1"/>
            <p:nvPr/>
          </p:nvSpPr>
          <p:spPr>
            <a:xfrm>
              <a:off x="5255787" y="5630775"/>
              <a:ext cx="1327030" cy="646331"/>
            </a:xfrm>
            <a:prstGeom prst="rect">
              <a:avLst/>
            </a:prstGeom>
            <a:noFill/>
          </p:spPr>
          <p:txBody>
            <a:bodyPr wrap="none" rtlCol="0">
              <a:spAutoFit/>
            </a:bodyPr>
            <a:lstStyle/>
            <a:p>
              <a:r>
                <a:rPr lang="es-ES" dirty="0" smtClean="0"/>
                <a:t>Período de </a:t>
              </a:r>
            </a:p>
            <a:p>
              <a:r>
                <a:rPr lang="es-ES" dirty="0" smtClean="0"/>
                <a:t>Evidencias *</a:t>
              </a:r>
              <a:endParaRPr lang="es-ES" dirty="0"/>
            </a:p>
          </p:txBody>
        </p:sp>
        <p:cxnSp>
          <p:nvCxnSpPr>
            <p:cNvPr id="119" name="Straight Arrow Connector 118"/>
            <p:cNvCxnSpPr/>
            <p:nvPr/>
          </p:nvCxnSpPr>
          <p:spPr>
            <a:xfrm flipH="1" flipV="1">
              <a:off x="4626777" y="3715599"/>
              <a:ext cx="670485" cy="316484"/>
            </a:xfrm>
            <a:prstGeom prst="straightConnector1">
              <a:avLst/>
            </a:prstGeom>
            <a:ln w="38100">
              <a:solidFill>
                <a:schemeClr val="accent3"/>
              </a:solidFill>
              <a:tailEnd type="arrow"/>
            </a:ln>
          </p:spPr>
          <p:style>
            <a:lnRef idx="3">
              <a:schemeClr val="accent2"/>
            </a:lnRef>
            <a:fillRef idx="0">
              <a:schemeClr val="accent2"/>
            </a:fillRef>
            <a:effectRef idx="2">
              <a:schemeClr val="accent2"/>
            </a:effectRef>
            <a:fontRef idx="minor">
              <a:schemeClr val="tx1"/>
            </a:fontRef>
          </p:style>
        </p:cxnSp>
        <p:sp>
          <p:nvSpPr>
            <p:cNvPr id="130" name="TextBox 129"/>
            <p:cNvSpPr txBox="1"/>
            <p:nvPr/>
          </p:nvSpPr>
          <p:spPr>
            <a:xfrm>
              <a:off x="2981124" y="6305279"/>
              <a:ext cx="1947969" cy="369332"/>
            </a:xfrm>
            <a:prstGeom prst="rect">
              <a:avLst/>
            </a:prstGeom>
            <a:noFill/>
          </p:spPr>
          <p:txBody>
            <a:bodyPr wrap="none" rtlCol="0">
              <a:spAutoFit/>
            </a:bodyPr>
            <a:lstStyle/>
            <a:p>
              <a:r>
                <a:rPr lang="es-ES" dirty="0" smtClean="0">
                  <a:solidFill>
                    <a:schemeClr val="accent2">
                      <a:lumMod val="50000"/>
                    </a:schemeClr>
                  </a:solidFill>
                </a:rPr>
                <a:t>Recomendación</a:t>
              </a:r>
              <a:endParaRPr lang="es-ES" dirty="0">
                <a:solidFill>
                  <a:schemeClr val="accent2">
                    <a:lumMod val="50000"/>
                  </a:schemeClr>
                </a:solidFill>
              </a:endParaRPr>
            </a:p>
          </p:txBody>
        </p:sp>
        <p:cxnSp>
          <p:nvCxnSpPr>
            <p:cNvPr id="136" name="Straight Arrow Connector 135"/>
            <p:cNvCxnSpPr>
              <a:stCxn id="116" idx="1"/>
            </p:cNvCxnSpPr>
            <p:nvPr/>
          </p:nvCxnSpPr>
          <p:spPr>
            <a:xfrm flipH="1">
              <a:off x="4845503" y="5953941"/>
              <a:ext cx="410284" cy="536003"/>
            </a:xfrm>
            <a:prstGeom prst="straightConnector1">
              <a:avLst/>
            </a:prstGeom>
            <a:ln w="38100">
              <a:solidFill>
                <a:schemeClr val="accent3"/>
              </a:solidFill>
              <a:tailEnd type="arrow"/>
            </a:ln>
          </p:spPr>
          <p:style>
            <a:lnRef idx="3">
              <a:schemeClr val="accent2"/>
            </a:lnRef>
            <a:fillRef idx="0">
              <a:schemeClr val="accent2"/>
            </a:fillRef>
            <a:effectRef idx="2">
              <a:schemeClr val="accent2"/>
            </a:effectRef>
            <a:fontRef idx="minor">
              <a:schemeClr val="tx1"/>
            </a:fontRef>
          </p:style>
        </p:cxnSp>
        <p:cxnSp>
          <p:nvCxnSpPr>
            <p:cNvPr id="149" name="Straight Arrow Connector 148"/>
            <p:cNvCxnSpPr/>
            <p:nvPr/>
          </p:nvCxnSpPr>
          <p:spPr>
            <a:xfrm flipH="1">
              <a:off x="2353015" y="6500564"/>
              <a:ext cx="628109" cy="0"/>
            </a:xfrm>
            <a:prstGeom prst="straightConnector1">
              <a:avLst/>
            </a:prstGeom>
            <a:ln w="38100">
              <a:tailEnd type="arrow"/>
            </a:ln>
          </p:spPr>
          <p:style>
            <a:lnRef idx="3">
              <a:schemeClr val="accent2"/>
            </a:lnRef>
            <a:fillRef idx="0">
              <a:schemeClr val="accent2"/>
            </a:fillRef>
            <a:effectRef idx="2">
              <a:schemeClr val="accent2"/>
            </a:effectRef>
            <a:fontRef idx="minor">
              <a:schemeClr val="tx1"/>
            </a:fontRef>
          </p:style>
        </p:cxnSp>
        <p:sp>
          <p:nvSpPr>
            <p:cNvPr id="151" name="TextBox 150"/>
            <p:cNvSpPr txBox="1"/>
            <p:nvPr/>
          </p:nvSpPr>
          <p:spPr>
            <a:xfrm>
              <a:off x="65771" y="6166779"/>
              <a:ext cx="2270045" cy="646331"/>
            </a:xfrm>
            <a:prstGeom prst="rect">
              <a:avLst/>
            </a:prstGeom>
            <a:noFill/>
          </p:spPr>
          <p:txBody>
            <a:bodyPr wrap="none" rtlCol="0">
              <a:spAutoFit/>
            </a:bodyPr>
            <a:lstStyle/>
            <a:p>
              <a:pPr algn="ctr"/>
              <a:r>
                <a:rPr lang="es-ES" dirty="0" smtClean="0"/>
                <a:t>Cumplimiento de </a:t>
              </a:r>
            </a:p>
            <a:p>
              <a:pPr algn="ctr"/>
              <a:r>
                <a:rPr lang="es-ES" dirty="0" smtClean="0"/>
                <a:t>las recomendaciones*</a:t>
              </a:r>
              <a:endParaRPr lang="es-ES" dirty="0"/>
            </a:p>
          </p:txBody>
        </p:sp>
        <p:sp>
          <p:nvSpPr>
            <p:cNvPr id="152" name="TextBox 151"/>
            <p:cNvSpPr txBox="1"/>
            <p:nvPr/>
          </p:nvSpPr>
          <p:spPr>
            <a:xfrm>
              <a:off x="3353386" y="3504509"/>
              <a:ext cx="1210588" cy="369332"/>
            </a:xfrm>
            <a:prstGeom prst="rect">
              <a:avLst/>
            </a:prstGeom>
            <a:noFill/>
          </p:spPr>
          <p:txBody>
            <a:bodyPr wrap="none" rtlCol="0">
              <a:spAutoFit/>
            </a:bodyPr>
            <a:lstStyle/>
            <a:p>
              <a:r>
                <a:rPr lang="es-ES" dirty="0" smtClean="0"/>
                <a:t>Conclusión</a:t>
              </a:r>
              <a:endParaRPr lang="es-ES" dirty="0"/>
            </a:p>
          </p:txBody>
        </p:sp>
        <p:cxnSp>
          <p:nvCxnSpPr>
            <p:cNvPr id="155" name="Straight Arrow Connector 154"/>
            <p:cNvCxnSpPr/>
            <p:nvPr/>
          </p:nvCxnSpPr>
          <p:spPr>
            <a:xfrm flipH="1" flipV="1">
              <a:off x="4563974" y="5505651"/>
              <a:ext cx="691813" cy="452215"/>
            </a:xfrm>
            <a:prstGeom prst="straightConnector1">
              <a:avLst/>
            </a:prstGeom>
            <a:ln w="38100">
              <a:solidFill>
                <a:schemeClr val="accent3"/>
              </a:solidFill>
              <a:tailEnd type="arrow"/>
            </a:ln>
          </p:spPr>
          <p:style>
            <a:lnRef idx="3">
              <a:schemeClr val="accent2"/>
            </a:lnRef>
            <a:fillRef idx="0">
              <a:schemeClr val="accent2"/>
            </a:fillRef>
            <a:effectRef idx="2">
              <a:schemeClr val="accent2"/>
            </a:effectRef>
            <a:fontRef idx="minor">
              <a:schemeClr val="tx1"/>
            </a:fontRef>
          </p:style>
        </p:cxnSp>
        <p:sp>
          <p:nvSpPr>
            <p:cNvPr id="157" name="TextBox 156"/>
            <p:cNvSpPr txBox="1"/>
            <p:nvPr/>
          </p:nvSpPr>
          <p:spPr>
            <a:xfrm>
              <a:off x="2619438" y="5209978"/>
              <a:ext cx="1653658" cy="369332"/>
            </a:xfrm>
            <a:prstGeom prst="rect">
              <a:avLst/>
            </a:prstGeom>
            <a:noFill/>
          </p:spPr>
          <p:txBody>
            <a:bodyPr wrap="none" rtlCol="0">
              <a:spAutoFit/>
            </a:bodyPr>
            <a:lstStyle/>
            <a:p>
              <a:r>
                <a:rPr lang="es-ES" dirty="0" smtClean="0"/>
                <a:t>Sobreseimiento</a:t>
              </a:r>
              <a:endParaRPr lang="es-ES" dirty="0"/>
            </a:p>
          </p:txBody>
        </p:sp>
        <p:cxnSp>
          <p:nvCxnSpPr>
            <p:cNvPr id="160" name="Straight Arrow Connector 159"/>
            <p:cNvCxnSpPr/>
            <p:nvPr/>
          </p:nvCxnSpPr>
          <p:spPr>
            <a:xfrm>
              <a:off x="8719599" y="3667225"/>
              <a:ext cx="1146296" cy="418373"/>
            </a:xfrm>
            <a:prstGeom prst="straightConnector1">
              <a:avLst/>
            </a:prstGeom>
            <a:ln w="38100">
              <a:solidFill>
                <a:srgbClr val="FFC000"/>
              </a:solidFill>
              <a:tailEnd type="arrow"/>
            </a:ln>
          </p:spPr>
          <p:style>
            <a:lnRef idx="3">
              <a:schemeClr val="accent2"/>
            </a:lnRef>
            <a:fillRef idx="0">
              <a:schemeClr val="accent2"/>
            </a:fillRef>
            <a:effectRef idx="2">
              <a:schemeClr val="accent2"/>
            </a:effectRef>
            <a:fontRef idx="minor">
              <a:schemeClr val="tx1"/>
            </a:fontRef>
          </p:style>
        </p:cxnSp>
        <p:sp>
          <p:nvSpPr>
            <p:cNvPr id="163" name="TextBox 162"/>
            <p:cNvSpPr txBox="1"/>
            <p:nvPr/>
          </p:nvSpPr>
          <p:spPr>
            <a:xfrm>
              <a:off x="10044763" y="3817168"/>
              <a:ext cx="1636987" cy="646331"/>
            </a:xfrm>
            <a:prstGeom prst="rect">
              <a:avLst/>
            </a:prstGeom>
            <a:noFill/>
          </p:spPr>
          <p:txBody>
            <a:bodyPr wrap="none" rtlCol="0">
              <a:spAutoFit/>
            </a:bodyPr>
            <a:lstStyle/>
            <a:p>
              <a:r>
                <a:rPr lang="es-ES" dirty="0" smtClean="0"/>
                <a:t>Improcedencia</a:t>
              </a:r>
            </a:p>
            <a:p>
              <a:r>
                <a:rPr lang="es-ES" dirty="0" smtClean="0"/>
                <a:t>Incompetencia</a:t>
              </a:r>
              <a:endParaRPr lang="es-ES" dirty="0"/>
            </a:p>
          </p:txBody>
        </p:sp>
        <p:pic>
          <p:nvPicPr>
            <p:cNvPr id="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01747" y="4499316"/>
              <a:ext cx="1067281" cy="1586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5" name="Picture 5" descr="Resultado de imagen para CONCILIACIÓN DIBUJO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9343" y="4545078"/>
              <a:ext cx="1692830" cy="897200"/>
            </a:xfrm>
            <a:prstGeom prst="rect">
              <a:avLst/>
            </a:prstGeom>
            <a:noFill/>
            <a:extLst>
              <a:ext uri="{909E8E84-426E-40DD-AFC4-6F175D3DCCD1}">
                <a14:hiddenFill xmlns:a14="http://schemas.microsoft.com/office/drawing/2010/main">
                  <a:solidFill>
                    <a:srgbClr val="FFFFFF"/>
                  </a:solidFill>
                </a14:hiddenFill>
              </a:ext>
            </a:extLst>
          </p:spPr>
        </p:pic>
        <p:cxnSp>
          <p:nvCxnSpPr>
            <p:cNvPr id="173" name="Straight Arrow Connector 172"/>
            <p:cNvCxnSpPr/>
            <p:nvPr/>
          </p:nvCxnSpPr>
          <p:spPr>
            <a:xfrm flipH="1">
              <a:off x="4668253" y="4032083"/>
              <a:ext cx="631143" cy="373708"/>
            </a:xfrm>
            <a:prstGeom prst="straightConnector1">
              <a:avLst/>
            </a:prstGeom>
            <a:ln w="38100">
              <a:solidFill>
                <a:schemeClr val="accent3"/>
              </a:solidFill>
              <a:tailEnd type="arrow"/>
            </a:ln>
          </p:spPr>
          <p:style>
            <a:lnRef idx="3">
              <a:schemeClr val="accent2"/>
            </a:lnRef>
            <a:fillRef idx="0">
              <a:schemeClr val="accent2"/>
            </a:fillRef>
            <a:effectRef idx="2">
              <a:schemeClr val="accent2"/>
            </a:effectRef>
            <a:fontRef idx="minor">
              <a:schemeClr val="tx1"/>
            </a:fontRef>
          </p:style>
        </p:cxnSp>
        <p:sp>
          <p:nvSpPr>
            <p:cNvPr id="178" name="TextBox 177"/>
            <p:cNvSpPr txBox="1"/>
            <p:nvPr/>
          </p:nvSpPr>
          <p:spPr>
            <a:xfrm>
              <a:off x="2973119" y="4151357"/>
              <a:ext cx="1653658" cy="369332"/>
            </a:xfrm>
            <a:prstGeom prst="rect">
              <a:avLst/>
            </a:prstGeom>
            <a:noFill/>
          </p:spPr>
          <p:txBody>
            <a:bodyPr wrap="none" rtlCol="0">
              <a:spAutoFit/>
            </a:bodyPr>
            <a:lstStyle/>
            <a:p>
              <a:r>
                <a:rPr lang="es-ES" dirty="0" smtClean="0"/>
                <a:t>Sobreseimiento</a:t>
              </a:r>
              <a:endParaRPr lang="es-ES" dirty="0"/>
            </a:p>
          </p:txBody>
        </p:sp>
        <p:pic>
          <p:nvPicPr>
            <p:cNvPr id="139" name="Picture 7" descr="Resultado de imagen para evidencia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9298" y="5686161"/>
              <a:ext cx="1109663" cy="107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379460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9703" y="408321"/>
            <a:ext cx="8596668" cy="1320800"/>
          </a:xfrm>
        </p:spPr>
        <p:txBody>
          <a:bodyPr>
            <a:normAutofit/>
          </a:bodyPr>
          <a:lstStyle/>
          <a:p>
            <a:pPr algn="ctr"/>
            <a:r>
              <a:rPr lang="es-ES" sz="4000" b="1" dirty="0" smtClean="0"/>
              <a:t>CASOS EN LOS QUE PROCEDE UN EXPEDIENTE DE  ASESORIA</a:t>
            </a:r>
            <a:endParaRPr lang="es-ES" sz="4000" b="1" dirty="0"/>
          </a:p>
        </p:txBody>
      </p:sp>
      <p:sp>
        <p:nvSpPr>
          <p:cNvPr id="4" name="Rectangle 3"/>
          <p:cNvSpPr/>
          <p:nvPr/>
        </p:nvSpPr>
        <p:spPr>
          <a:xfrm>
            <a:off x="492369" y="1729121"/>
            <a:ext cx="11563643" cy="3323987"/>
          </a:xfrm>
          <a:prstGeom prst="rect">
            <a:avLst/>
          </a:prstGeom>
        </p:spPr>
        <p:txBody>
          <a:bodyPr wrap="square">
            <a:spAutoFit/>
          </a:bodyPr>
          <a:lstStyle/>
          <a:p>
            <a:pPr algn="ctr"/>
            <a:r>
              <a:rPr lang="es-MX" sz="2000" b="1" dirty="0" smtClean="0"/>
              <a:t>CUESTIONES ADMINISTRATIVAS</a:t>
            </a:r>
          </a:p>
          <a:p>
            <a:pPr algn="ctr"/>
            <a:endParaRPr lang="es-MX" sz="2000" b="1" dirty="0" smtClean="0"/>
          </a:p>
          <a:p>
            <a:pPr algn="just"/>
            <a:endParaRPr lang="es-MX" sz="2000" dirty="0" smtClean="0"/>
          </a:p>
          <a:p>
            <a:pPr marL="342900" indent="-342900" algn="just">
              <a:buFont typeface="Wingdings" panose="05000000000000000000" pitchFamily="2" charset="2"/>
              <a:buChar char="Ø"/>
            </a:pPr>
            <a:r>
              <a:rPr lang="es-MX" sz="2200" dirty="0"/>
              <a:t>Solicitud de análisis de casos</a:t>
            </a:r>
          </a:p>
          <a:p>
            <a:pPr marL="342900" indent="-342900" algn="just">
              <a:buFont typeface="Wingdings" panose="05000000000000000000" pitchFamily="2" charset="2"/>
              <a:buChar char="Ø"/>
            </a:pPr>
            <a:r>
              <a:rPr lang="es-MX" sz="2200" dirty="0" smtClean="0"/>
              <a:t>Acciones </a:t>
            </a:r>
            <a:r>
              <a:rPr lang="es-MX" sz="2200" dirty="0"/>
              <a:t>que configuran un </a:t>
            </a:r>
            <a:r>
              <a:rPr lang="es-MX" sz="2200" dirty="0" smtClean="0"/>
              <a:t>delito </a:t>
            </a:r>
          </a:p>
          <a:p>
            <a:pPr marL="342900" indent="-342900" algn="just">
              <a:buFont typeface="Wingdings" panose="05000000000000000000" pitchFamily="2" charset="2"/>
              <a:buChar char="Ø"/>
            </a:pPr>
            <a:r>
              <a:rPr lang="es-MX" sz="2200" dirty="0" smtClean="0"/>
              <a:t>Acompañamiento casos </a:t>
            </a:r>
          </a:p>
          <a:p>
            <a:pPr marL="342900" indent="-342900" algn="just">
              <a:buFont typeface="Wingdings" panose="05000000000000000000" pitchFamily="2" charset="2"/>
              <a:buChar char="Ø"/>
            </a:pPr>
            <a:r>
              <a:rPr lang="es-MX" sz="2200" dirty="0" smtClean="0"/>
              <a:t>Antecedentes y/o constancias</a:t>
            </a:r>
          </a:p>
          <a:p>
            <a:pPr algn="just"/>
            <a:endParaRPr lang="es-MX" sz="2200" dirty="0"/>
          </a:p>
          <a:p>
            <a:pPr algn="just"/>
            <a:r>
              <a:rPr lang="es-MX" sz="2200" dirty="0" smtClean="0"/>
              <a:t>*</a:t>
            </a:r>
            <a:r>
              <a:rPr lang="es-MX" sz="2200" dirty="0"/>
              <a:t>Cuando se han excedido los 60 días hábiles para ser interpuesta una queja</a:t>
            </a:r>
          </a:p>
          <a:p>
            <a:endParaRPr lang="es-MX" dirty="0"/>
          </a:p>
        </p:txBody>
      </p:sp>
    </p:spTree>
    <p:extLst>
      <p:ext uri="{BB962C8B-B14F-4D97-AF65-F5344CB8AC3E}">
        <p14:creationId xmlns:p14="http://schemas.microsoft.com/office/powerpoint/2010/main" val="30444608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87139" y="428972"/>
            <a:ext cx="10173903" cy="5632311"/>
          </a:xfrm>
          <a:prstGeom prst="rect">
            <a:avLst/>
          </a:prstGeom>
        </p:spPr>
        <p:txBody>
          <a:bodyPr wrap="square">
            <a:spAutoFit/>
          </a:bodyPr>
          <a:lstStyle/>
          <a:p>
            <a:pPr algn="ctr"/>
            <a:r>
              <a:rPr lang="es-MX" sz="4000" b="1" dirty="0" smtClean="0">
                <a:latin typeface="+mj-lt"/>
              </a:rPr>
              <a:t>CASOS EN LOS QUE PROCEDE UNA QUEJA</a:t>
            </a:r>
          </a:p>
          <a:p>
            <a:pPr algn="ctr"/>
            <a:endParaRPr lang="es-MX" sz="4000" b="1" dirty="0" smtClean="0"/>
          </a:p>
          <a:p>
            <a:pPr marL="342900" indent="-342900">
              <a:buBlip>
                <a:blip r:embed="rId2"/>
              </a:buBlip>
            </a:pPr>
            <a:r>
              <a:rPr lang="es-MX" sz="2000" dirty="0" smtClean="0"/>
              <a:t>Revisión de examen o negativa de revisión de examen</a:t>
            </a:r>
          </a:p>
          <a:p>
            <a:pPr marL="342900" indent="-342900">
              <a:buBlip>
                <a:blip r:embed="rId2"/>
              </a:buBlip>
            </a:pPr>
            <a:r>
              <a:rPr lang="es-MX" sz="2000" dirty="0" smtClean="0"/>
              <a:t>Violación de Derechos: Derecho de petición, de asociación, discriminación, etc.</a:t>
            </a:r>
          </a:p>
          <a:p>
            <a:pPr marL="342900" indent="-342900">
              <a:buBlip>
                <a:blip r:embed="rId2"/>
              </a:buBlip>
            </a:pPr>
            <a:r>
              <a:rPr lang="es-MX" sz="2000" dirty="0" smtClean="0"/>
              <a:t>Inconformidades respecto al procedimiento de evaluaciones* (concurso de méritos)</a:t>
            </a:r>
          </a:p>
          <a:p>
            <a:pPr marL="342900" indent="-342900">
              <a:buBlip>
                <a:blip r:embed="rId2"/>
              </a:buBlip>
            </a:pPr>
            <a:r>
              <a:rPr lang="es-MX" sz="2000" dirty="0" smtClean="0"/>
              <a:t>Conductas ofensivas por parte del catedrático</a:t>
            </a:r>
          </a:p>
          <a:p>
            <a:pPr marL="342900" indent="-342900">
              <a:buBlip>
                <a:blip r:embed="rId2"/>
              </a:buBlip>
            </a:pPr>
            <a:r>
              <a:rPr lang="es-MX" sz="2000" b="1" dirty="0" smtClean="0"/>
              <a:t>Conflicto entre alumnos</a:t>
            </a:r>
            <a:r>
              <a:rPr lang="es-MX" sz="2000" dirty="0" smtClean="0"/>
              <a:t>, catedráticos, etc.</a:t>
            </a:r>
          </a:p>
          <a:p>
            <a:pPr marL="342900" indent="-342900">
              <a:buBlip>
                <a:blip r:embed="rId2"/>
              </a:buBlip>
            </a:pPr>
            <a:r>
              <a:rPr lang="es-MX" sz="2000" b="1" dirty="0" smtClean="0"/>
              <a:t>Rectificación de calificación*</a:t>
            </a:r>
          </a:p>
          <a:p>
            <a:pPr marL="342900" indent="-342900">
              <a:buBlip>
                <a:blip r:embed="rId2"/>
              </a:buBlip>
            </a:pPr>
            <a:endParaRPr lang="es-MX" sz="2000" b="1" dirty="0"/>
          </a:p>
          <a:p>
            <a:endParaRPr lang="es-MX" sz="2000" b="1" dirty="0" smtClean="0"/>
          </a:p>
          <a:p>
            <a:r>
              <a:rPr lang="es-MX" sz="2000" b="1" dirty="0" smtClean="0"/>
              <a:t>								Bajas Académicas </a:t>
            </a:r>
          </a:p>
          <a:p>
            <a:pPr marL="342900" indent="-342900">
              <a:buBlip>
                <a:blip r:embed="rId2"/>
              </a:buBlip>
            </a:pPr>
            <a:r>
              <a:rPr lang="es-MX" sz="2000" b="1" dirty="0" smtClean="0"/>
              <a:t>Situación académico – administrativa   Bajas definitivas</a:t>
            </a:r>
          </a:p>
          <a:p>
            <a:r>
              <a:rPr lang="es-MX" sz="2000" b="1" dirty="0" smtClean="0"/>
              <a:t>								Bajas Administrativas</a:t>
            </a:r>
          </a:p>
          <a:p>
            <a:endParaRPr lang="es-MX" sz="2200" dirty="0" smtClean="0"/>
          </a:p>
          <a:p>
            <a:pPr algn="just"/>
            <a:endParaRPr lang="es-MX" sz="2000" dirty="0" smtClean="0"/>
          </a:p>
          <a:p>
            <a:endParaRPr lang="es-MX" dirty="0"/>
          </a:p>
        </p:txBody>
      </p:sp>
      <p:sp>
        <p:nvSpPr>
          <p:cNvPr id="2" name="Abrir llave 1"/>
          <p:cNvSpPr/>
          <p:nvPr/>
        </p:nvSpPr>
        <p:spPr>
          <a:xfrm>
            <a:off x="7717971" y="4068763"/>
            <a:ext cx="185057" cy="1317171"/>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pic>
        <p:nvPicPr>
          <p:cNvPr id="3" name="Imagen 2"/>
          <p:cNvPicPr>
            <a:picLocks noChangeAspect="1"/>
          </p:cNvPicPr>
          <p:nvPr/>
        </p:nvPicPr>
        <p:blipFill>
          <a:blip r:embed="rId3"/>
          <a:stretch>
            <a:fillRect/>
          </a:stretch>
        </p:blipFill>
        <p:spPr>
          <a:xfrm>
            <a:off x="5411952" y="3922731"/>
            <a:ext cx="262138" cy="1609236"/>
          </a:xfrm>
          <a:prstGeom prst="rect">
            <a:avLst/>
          </a:prstGeom>
        </p:spPr>
      </p:pic>
    </p:spTree>
    <p:extLst>
      <p:ext uri="{BB962C8B-B14F-4D97-AF65-F5344CB8AC3E}">
        <p14:creationId xmlns:p14="http://schemas.microsoft.com/office/powerpoint/2010/main" val="4134005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afne\Desktop\document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025" y="419279"/>
            <a:ext cx="3551721" cy="61616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28135" y="342937"/>
            <a:ext cx="6843562" cy="707886"/>
          </a:xfrm>
          <a:prstGeom prst="rect">
            <a:avLst/>
          </a:prstGeom>
          <a:noFill/>
        </p:spPr>
        <p:txBody>
          <a:bodyPr wrap="square" rtlCol="0">
            <a:spAutoFit/>
          </a:bodyPr>
          <a:lstStyle/>
          <a:p>
            <a:r>
              <a:rPr lang="es-ES" sz="4000" dirty="0" smtClean="0"/>
              <a:t>INTERPOSICIÓN DE LA QUEJA</a:t>
            </a:r>
            <a:endParaRPr lang="es-ES" sz="4000" dirty="0"/>
          </a:p>
        </p:txBody>
      </p:sp>
      <p:sp>
        <p:nvSpPr>
          <p:cNvPr id="5" name="TextBox 4"/>
          <p:cNvSpPr txBox="1"/>
          <p:nvPr/>
        </p:nvSpPr>
        <p:spPr>
          <a:xfrm>
            <a:off x="4928135" y="1915427"/>
            <a:ext cx="184731" cy="369332"/>
          </a:xfrm>
          <a:prstGeom prst="rect">
            <a:avLst/>
          </a:prstGeom>
          <a:noFill/>
        </p:spPr>
        <p:txBody>
          <a:bodyPr wrap="none" rtlCol="0">
            <a:spAutoFit/>
          </a:bodyPr>
          <a:lstStyle/>
          <a:p>
            <a:endParaRPr lang="es-ES" dirty="0"/>
          </a:p>
        </p:txBody>
      </p:sp>
      <p:sp>
        <p:nvSpPr>
          <p:cNvPr id="7" name="Marcador de contenido 2"/>
          <p:cNvSpPr>
            <a:spLocks noGrp="1"/>
          </p:cNvSpPr>
          <p:nvPr>
            <p:ph idx="1"/>
          </p:nvPr>
        </p:nvSpPr>
        <p:spPr>
          <a:xfrm>
            <a:off x="5650028" y="1578543"/>
            <a:ext cx="6054291" cy="4679664"/>
          </a:xfrm>
        </p:spPr>
        <p:txBody>
          <a:bodyPr>
            <a:normAutofit/>
          </a:bodyPr>
          <a:lstStyle/>
          <a:p>
            <a:pPr>
              <a:buBlip>
                <a:blip r:embed="rId3"/>
              </a:buBlip>
            </a:pPr>
            <a:r>
              <a:rPr lang="es-MX" dirty="0" smtClean="0">
                <a:solidFill>
                  <a:schemeClr val="tx1"/>
                </a:solidFill>
              </a:rPr>
              <a:t>Forma escrita</a:t>
            </a:r>
          </a:p>
          <a:p>
            <a:pPr>
              <a:buBlip>
                <a:blip r:embed="rId3"/>
              </a:buBlip>
            </a:pPr>
            <a:endParaRPr lang="es-MX" dirty="0" smtClean="0">
              <a:solidFill>
                <a:schemeClr val="tx1"/>
              </a:solidFill>
            </a:endParaRPr>
          </a:p>
          <a:p>
            <a:pPr>
              <a:buBlip>
                <a:blip r:embed="rId3"/>
              </a:buBlip>
            </a:pPr>
            <a:r>
              <a:rPr lang="es-MX" dirty="0" smtClean="0">
                <a:solidFill>
                  <a:schemeClr val="tx1"/>
                </a:solidFill>
              </a:rPr>
              <a:t>Oral</a:t>
            </a:r>
          </a:p>
          <a:p>
            <a:pPr>
              <a:buBlip>
                <a:blip r:embed="rId3"/>
              </a:buBlip>
            </a:pPr>
            <a:endParaRPr lang="es-MX" dirty="0" smtClean="0">
              <a:solidFill>
                <a:schemeClr val="tx1"/>
              </a:solidFill>
            </a:endParaRPr>
          </a:p>
          <a:p>
            <a:pPr>
              <a:buBlip>
                <a:blip r:embed="rId3"/>
              </a:buBlip>
            </a:pPr>
            <a:r>
              <a:rPr lang="es-MX" dirty="0" smtClean="0">
                <a:solidFill>
                  <a:schemeClr val="tx1"/>
                </a:solidFill>
              </a:rPr>
              <a:t>Telefónica</a:t>
            </a:r>
          </a:p>
          <a:p>
            <a:pPr>
              <a:buBlip>
                <a:blip r:embed="rId3"/>
              </a:buBlip>
            </a:pPr>
            <a:endParaRPr lang="es-MX" dirty="0" smtClean="0">
              <a:solidFill>
                <a:schemeClr val="tx1"/>
              </a:solidFill>
            </a:endParaRPr>
          </a:p>
          <a:p>
            <a:pPr algn="just">
              <a:buBlip>
                <a:blip r:embed="rId3"/>
              </a:buBlip>
            </a:pPr>
            <a:r>
              <a:rPr lang="es-MX" dirty="0" smtClean="0">
                <a:solidFill>
                  <a:schemeClr val="tx1"/>
                </a:solidFill>
              </a:rPr>
              <a:t>Correo electrónico</a:t>
            </a:r>
          </a:p>
          <a:p>
            <a:pPr marL="0" indent="0" algn="just">
              <a:buNone/>
            </a:pPr>
            <a:endParaRPr lang="es-MX" dirty="0" smtClean="0">
              <a:solidFill>
                <a:schemeClr val="tx1"/>
              </a:solidFill>
            </a:endParaRPr>
          </a:p>
          <a:p>
            <a:pPr marL="0" indent="0" algn="just">
              <a:buNone/>
            </a:pPr>
            <a:r>
              <a:rPr lang="es-MX" sz="1900" dirty="0" smtClean="0">
                <a:solidFill>
                  <a:schemeClr val="tx1"/>
                </a:solidFill>
              </a:rPr>
              <a:t>(Las tres últimas deberán ser ratificadas personalmente ante la Procuraduría de los Derechos Académicos ´dentro de los 5 días hábiles siguientes.)</a:t>
            </a:r>
            <a:endParaRPr lang="es-MX" sz="1900" dirty="0">
              <a:solidFill>
                <a:schemeClr val="tx1"/>
              </a:solidFill>
            </a:endParaRP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4301" y="2100093"/>
            <a:ext cx="4177328" cy="2039711"/>
          </a:xfrm>
          <a:prstGeom prst="rect">
            <a:avLst/>
          </a:prstGeom>
        </p:spPr>
      </p:pic>
    </p:spTree>
    <p:extLst>
      <p:ext uri="{BB962C8B-B14F-4D97-AF65-F5344CB8AC3E}">
        <p14:creationId xmlns:p14="http://schemas.microsoft.com/office/powerpoint/2010/main" val="34816842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s-ES" b="1" dirty="0" smtClean="0">
                <a:solidFill>
                  <a:srgbClr val="FF0000"/>
                </a:solidFill>
              </a:rPr>
              <a:t>INCOMPETENCIA</a:t>
            </a:r>
            <a:endParaRPr lang="es-ES" b="1" dirty="0">
              <a:solidFill>
                <a:srgbClr val="FF0000"/>
              </a:solidFill>
            </a:endParaRPr>
          </a:p>
        </p:txBody>
      </p:sp>
      <p:sp>
        <p:nvSpPr>
          <p:cNvPr id="3" name="Content Placeholder 2"/>
          <p:cNvSpPr>
            <a:spLocks noGrp="1"/>
          </p:cNvSpPr>
          <p:nvPr>
            <p:ph idx="1"/>
          </p:nvPr>
        </p:nvSpPr>
        <p:spPr>
          <a:xfrm>
            <a:off x="639419" y="1780595"/>
            <a:ext cx="7359593" cy="4351338"/>
          </a:xfrm>
        </p:spPr>
        <p:txBody>
          <a:bodyPr>
            <a:normAutofit/>
          </a:bodyPr>
          <a:lstStyle/>
          <a:p>
            <a:pPr algn="just">
              <a:buBlip>
                <a:blip r:embed="rId2"/>
              </a:buBlip>
            </a:pPr>
            <a:r>
              <a:rPr lang="es-ES" dirty="0" smtClean="0"/>
              <a:t>De quejas relativas a derechos de índole laboral**</a:t>
            </a:r>
          </a:p>
          <a:p>
            <a:pPr marL="0" indent="0" algn="just">
              <a:buNone/>
            </a:pPr>
            <a:endParaRPr lang="es-ES" dirty="0" smtClean="0"/>
          </a:p>
          <a:p>
            <a:pPr marL="0" indent="0" algn="just">
              <a:buNone/>
            </a:pPr>
            <a:endParaRPr lang="es-ES" dirty="0"/>
          </a:p>
          <a:p>
            <a:pPr algn="just">
              <a:buBlip>
                <a:blip r:embed="rId2"/>
              </a:buBlip>
            </a:pPr>
            <a:r>
              <a:rPr lang="es-ES" dirty="0" smtClean="0"/>
              <a:t>De quejas sobre evaluaciones académicas a personal académico o alumnos.*</a:t>
            </a:r>
          </a:p>
          <a:p>
            <a:pPr algn="just">
              <a:buBlip>
                <a:blip r:embed="rId2"/>
              </a:buBlip>
            </a:pPr>
            <a:endParaRPr lang="es-ES" dirty="0" smtClean="0"/>
          </a:p>
          <a:p>
            <a:pPr marL="0" indent="0" algn="just">
              <a:buNone/>
            </a:pPr>
            <a:endParaRPr lang="es-ES" dirty="0"/>
          </a:p>
          <a:p>
            <a:pPr algn="just">
              <a:buBlip>
                <a:blip r:embed="rId2"/>
              </a:buBlip>
            </a:pPr>
            <a:r>
              <a:rPr lang="es-ES" dirty="0" smtClean="0"/>
              <a:t>De asuntos procedentes de instituciones incorporadas</a:t>
            </a:r>
          </a:p>
          <a:p>
            <a:pPr algn="just">
              <a:buBlip>
                <a:blip r:embed="rId2"/>
              </a:buBlip>
            </a:pPr>
            <a:endParaRPr lang="es-ES" dirty="0"/>
          </a:p>
          <a:p>
            <a:pPr algn="just">
              <a:buBlip>
                <a:blip r:embed="rId2"/>
              </a:buBlip>
            </a:pPr>
            <a:endParaRPr lang="es-ES" dirty="0" smtClean="0"/>
          </a:p>
          <a:p>
            <a:pPr>
              <a:buBlip>
                <a:blip r:embed="rId2"/>
              </a:buBlip>
            </a:pPr>
            <a:endParaRPr lang="es-ES" dirty="0"/>
          </a:p>
        </p:txBody>
      </p:sp>
      <p:pic>
        <p:nvPicPr>
          <p:cNvPr id="2050" name="Picture 2" descr="Resultado de imagen para laboral dibuj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0622" y="1508492"/>
            <a:ext cx="2437075" cy="18278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Resultado de imagen para exáme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20622" y="4285753"/>
            <a:ext cx="2391090" cy="15990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AutoShape 10" descr="Imagen relacionad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5" name="AutoShape 12" descr="Imagen relacionad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Tree>
    <p:extLst>
      <p:ext uri="{BB962C8B-B14F-4D97-AF65-F5344CB8AC3E}">
        <p14:creationId xmlns:p14="http://schemas.microsoft.com/office/powerpoint/2010/main" val="1779606989"/>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623</TotalTime>
  <Words>1983</Words>
  <Application>Microsoft Office PowerPoint</Application>
  <PresentationFormat>Panorámica</PresentationFormat>
  <Paragraphs>183</Paragraphs>
  <Slides>34</Slides>
  <Notes>0</Notes>
  <HiddenSlides>0</HiddenSlides>
  <MMClips>1</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34</vt:i4>
      </vt:variant>
    </vt:vector>
  </HeadingPairs>
  <TitlesOfParts>
    <vt:vector size="43" baseType="lpstr">
      <vt:lpstr>Aparajita</vt:lpstr>
      <vt:lpstr>Arial</vt:lpstr>
      <vt:lpstr>Calibri Light</vt:lpstr>
      <vt:lpstr>Californian FB</vt:lpstr>
      <vt:lpstr>Century Gothic</vt:lpstr>
      <vt:lpstr>Trebuchet MS</vt:lpstr>
      <vt:lpstr>Wingdings</vt:lpstr>
      <vt:lpstr>Wingdings 3</vt:lpstr>
      <vt:lpstr>Faceta</vt:lpstr>
      <vt:lpstr>PROCURADURÍA DE LOS DERECHOS ACADÉMICOS</vt:lpstr>
      <vt:lpstr>Presentación de PowerPoint</vt:lpstr>
      <vt:lpstr>PROCURADURÍA DE LOS DERECHOS ACADÉMICOS</vt:lpstr>
      <vt:lpstr>¿Qué es la queja y como se interpone?</vt:lpstr>
      <vt:lpstr>Presentación de PowerPoint</vt:lpstr>
      <vt:lpstr>CASOS EN LOS QUE PROCEDE UN EXPEDIENTE DE  ASESORIA</vt:lpstr>
      <vt:lpstr>Presentación de PowerPoint</vt:lpstr>
      <vt:lpstr>Presentación de PowerPoint</vt:lpstr>
      <vt:lpstr>INCOMPETENCIA</vt:lpstr>
      <vt:lpstr>IMPROCEDENCIA DE QUEJA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ARTÍCULO 140.- OBLIGACIONES DE LAS PERSONAS ESTUDIANTES. Son obligaciones de las personas estudiantes de la Universidad, las siguientes:</vt:lpstr>
      <vt:lpstr>Presentación de PowerPoint</vt:lpstr>
      <vt:lpstr>Presentación de PowerPoint</vt:lpstr>
      <vt:lpstr>BAJA DEFINITIVA</vt:lpstr>
      <vt:lpstr>       CAUSALES DE BAJA DEFINITIVA         </vt:lpstr>
      <vt:lpstr>       CAUSALES DE BAJA DEFINITIVA         </vt:lpstr>
      <vt:lpstr>Presentación de PowerPoint</vt:lpstr>
      <vt:lpstr>Presentación de PowerPoint</vt:lpstr>
      <vt:lpstr>Presentación de PowerPoint</vt:lpstr>
      <vt:lpstr>CONTACTO</vt:lpstr>
      <vt:lpstr> UBICACIÓN</vt:lpstr>
      <vt:lpstr>¿CÓMO LLEGAR A LA PROCURADURÍA DE LOS DERECHOS ACADÉMICOS?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PROCURADURÍA DE LOS DERECHOS ACADÉMICOS</dc:title>
  <dc:creator>100043180</dc:creator>
  <cp:lastModifiedBy>LORENZA</cp:lastModifiedBy>
  <cp:revision>33</cp:revision>
  <dcterms:created xsi:type="dcterms:W3CDTF">2018-07-03T18:30:00Z</dcterms:created>
  <dcterms:modified xsi:type="dcterms:W3CDTF">2023-01-26T16:43:32Z</dcterms:modified>
</cp:coreProperties>
</file>